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3"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Century Gothic" panose="020B0502020202020204" pitchFamily="34" charset="0"/>
      <p:regular r:id="rId17"/>
      <p:bold r:id="rId18"/>
      <p:italic r:id="rId19"/>
      <p:boldItalic r:id="rId20"/>
    </p:embeddedFont>
    <p:embeddedFont>
      <p:font typeface="Maven Pro" panose="020B0604020202020204" charset="0"/>
      <p:regular r:id="rId21"/>
      <p:bold r:id="rId22"/>
    </p:embeddedFont>
    <p:embeddedFont>
      <p:font typeface="Lato Light" panose="020B0604020202020204" charset="0"/>
      <p:regular r:id="rId23"/>
      <p:bold r:id="rId24"/>
      <p:italic r:id="rId25"/>
      <p:boldItalic r:id="rId26"/>
    </p:embeddedFont>
    <p:embeddedFont>
      <p:font typeface="Lato" panose="020B0604020202020204" charset="0"/>
      <p:regular r:id="rId27"/>
      <p:bold r:id="rId28"/>
      <p:italic r:id="rId29"/>
      <p:boldItalic r:id="rId30"/>
    </p:embeddedFont>
    <p:embeddedFont>
      <p:font typeface="Nunito" panose="020B0604020202020204" charset="0"/>
      <p:regular r:id="rId31"/>
      <p:bold r:id="rId32"/>
      <p:italic r:id="rId33"/>
      <p:boldItalic r:id="rId34"/>
    </p:embeddedFont>
    <p:embeddedFont>
      <p:font typeface="Lato Hairline"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23EE506-2788-4B56-B072-ECF9ABAEAE96}">
  <a:tblStyle styleId="{523EE506-2788-4B56-B072-ECF9ABAEAE9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63"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presProps" Target="presProps.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0764846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Shape 28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97877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35436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3" name="Shape 3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6151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Shape 37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99945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25346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87" name="Shape 387"/>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4817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3131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Shape 30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35978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6637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Shape 31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MX" sz="1100" b="0" i="0" u="none" strike="noStrike" cap="none">
                <a:solidFill>
                  <a:srgbClr val="000000"/>
                </a:solidFill>
                <a:latin typeface="Arial"/>
                <a:ea typeface="Arial"/>
                <a:cs typeface="Arial"/>
                <a:sym typeface="Arial"/>
              </a:rPr>
              <a:t>http://www.sc.ehu.es/sbweb/fisica3/solido/maxwell/maxwell.html</a:t>
            </a:r>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95116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18044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20550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96219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70317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Shape 10"/>
          <p:cNvGrpSpPr/>
          <p:nvPr/>
        </p:nvGrpSpPr>
        <p:grpSpPr>
          <a:xfrm>
            <a:off x="7343003" y="3409675"/>
            <a:ext cx="1691422" cy="1732548"/>
            <a:chOff x="7343003" y="3409675"/>
            <a:chExt cx="1691422" cy="1732548"/>
          </a:xfrm>
        </p:grpSpPr>
        <p:grpSp>
          <p:nvGrpSpPr>
            <p:cNvPr id="11" name="Shape 11"/>
            <p:cNvGrpSpPr/>
            <p:nvPr/>
          </p:nvGrpSpPr>
          <p:grpSpPr>
            <a:xfrm>
              <a:off x="7343003" y="4453711"/>
              <a:ext cx="316800" cy="688513"/>
              <a:chOff x="7343003" y="4453711"/>
              <a:chExt cx="316800" cy="688513"/>
            </a:xfrm>
          </p:grpSpPr>
          <p:sp>
            <p:nvSpPr>
              <p:cNvPr id="12" name="Shape 1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 name="Shape 14"/>
            <p:cNvGrpSpPr/>
            <p:nvPr/>
          </p:nvGrpSpPr>
          <p:grpSpPr>
            <a:xfrm>
              <a:off x="7801210" y="4105700"/>
              <a:ext cx="316800" cy="1036523"/>
              <a:chOff x="7801210" y="4105700"/>
              <a:chExt cx="316800" cy="1036523"/>
            </a:xfrm>
          </p:grpSpPr>
          <p:sp>
            <p:nvSpPr>
              <p:cNvPr id="15" name="Shape 15"/>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8" name="Shape 18"/>
            <p:cNvGrpSpPr/>
            <p:nvPr/>
          </p:nvGrpSpPr>
          <p:grpSpPr>
            <a:xfrm>
              <a:off x="8259418" y="3757688"/>
              <a:ext cx="316800" cy="1384535"/>
              <a:chOff x="8259418" y="3757688"/>
              <a:chExt cx="316800" cy="1384535"/>
            </a:xfrm>
          </p:grpSpPr>
          <p:sp>
            <p:nvSpPr>
              <p:cNvPr id="19" name="Shape 19"/>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3" name="Shape 23"/>
            <p:cNvGrpSpPr/>
            <p:nvPr/>
          </p:nvGrpSpPr>
          <p:grpSpPr>
            <a:xfrm>
              <a:off x="8717625" y="3409675"/>
              <a:ext cx="316800" cy="1732548"/>
              <a:chOff x="8717625" y="3409675"/>
              <a:chExt cx="316800" cy="1732548"/>
            </a:xfrm>
          </p:grpSpPr>
          <p:sp>
            <p:nvSpPr>
              <p:cNvPr id="24" name="Shape 24"/>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29" name="Shape 29"/>
          <p:cNvGrpSpPr/>
          <p:nvPr/>
        </p:nvGrpSpPr>
        <p:grpSpPr>
          <a:xfrm>
            <a:off x="5043503" y="0"/>
            <a:ext cx="3814072" cy="3839102"/>
            <a:chOff x="5043503" y="0"/>
            <a:chExt cx="3814072" cy="3839102"/>
          </a:xfrm>
        </p:grpSpPr>
        <p:sp>
          <p:nvSpPr>
            <p:cNvPr id="30" name="Shape 30"/>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2" name="Shape 32"/>
            <p:cNvGrpSpPr/>
            <p:nvPr/>
          </p:nvGrpSpPr>
          <p:grpSpPr>
            <a:xfrm>
              <a:off x="7647812" y="2704283"/>
              <a:ext cx="635219" cy="635219"/>
              <a:chOff x="6725724" y="2701260"/>
              <a:chExt cx="1208101" cy="1208100"/>
            </a:xfrm>
          </p:grpSpPr>
          <p:sp>
            <p:nvSpPr>
              <p:cNvPr id="33" name="Shape 33"/>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6" name="Shape 36"/>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7" name="Shape 37"/>
            <p:cNvGrpSpPr/>
            <p:nvPr/>
          </p:nvGrpSpPr>
          <p:grpSpPr>
            <a:xfrm>
              <a:off x="7952720" y="179238"/>
              <a:ext cx="873165" cy="873003"/>
              <a:chOff x="7754428" y="208725"/>
              <a:chExt cx="541800" cy="541800"/>
            </a:xfrm>
          </p:grpSpPr>
          <p:sp>
            <p:nvSpPr>
              <p:cNvPr id="38" name="Shape 38"/>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0" name="Shape 40"/>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6" name="Shape 46"/>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Shape 47"/>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Shape 4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Shape 142"/>
          <p:cNvGrpSpPr/>
          <p:nvPr/>
        </p:nvGrpSpPr>
        <p:grpSpPr>
          <a:xfrm>
            <a:off x="52" y="4099200"/>
            <a:ext cx="9144036" cy="1044300"/>
            <a:chOff x="52" y="4099200"/>
            <a:chExt cx="9144036" cy="1044300"/>
          </a:xfrm>
        </p:grpSpPr>
        <p:grpSp>
          <p:nvGrpSpPr>
            <p:cNvPr id="143" name="Shape 143"/>
            <p:cNvGrpSpPr/>
            <p:nvPr/>
          </p:nvGrpSpPr>
          <p:grpSpPr>
            <a:xfrm>
              <a:off x="52" y="4309200"/>
              <a:ext cx="231622" cy="834300"/>
              <a:chOff x="2688737" y="4301380"/>
              <a:chExt cx="231900" cy="834300"/>
            </a:xfrm>
          </p:grpSpPr>
          <p:sp>
            <p:nvSpPr>
              <p:cNvPr id="144" name="Shape 144"/>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8" name="Shape 148"/>
            <p:cNvGrpSpPr/>
            <p:nvPr/>
          </p:nvGrpSpPr>
          <p:grpSpPr>
            <a:xfrm>
              <a:off x="371406" y="4099200"/>
              <a:ext cx="231622" cy="1044300"/>
              <a:chOff x="2688737" y="4091380"/>
              <a:chExt cx="231900" cy="1044300"/>
            </a:xfrm>
          </p:grpSpPr>
          <p:sp>
            <p:nvSpPr>
              <p:cNvPr id="149" name="Shape 149"/>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4" name="Shape 154"/>
            <p:cNvGrpSpPr/>
            <p:nvPr/>
          </p:nvGrpSpPr>
          <p:grpSpPr>
            <a:xfrm>
              <a:off x="742761" y="4309200"/>
              <a:ext cx="231622" cy="834300"/>
              <a:chOff x="2688737" y="4301380"/>
              <a:chExt cx="231900" cy="834300"/>
            </a:xfrm>
          </p:grpSpPr>
          <p:sp>
            <p:nvSpPr>
              <p:cNvPr id="155" name="Shape 155"/>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9" name="Shape 159"/>
            <p:cNvGrpSpPr/>
            <p:nvPr/>
          </p:nvGrpSpPr>
          <p:grpSpPr>
            <a:xfrm>
              <a:off x="1114115" y="4518900"/>
              <a:ext cx="231622" cy="624600"/>
              <a:chOff x="2688737" y="4511080"/>
              <a:chExt cx="231900" cy="624600"/>
            </a:xfrm>
          </p:grpSpPr>
          <p:sp>
            <p:nvSpPr>
              <p:cNvPr id="160" name="Shape 160"/>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Shape 16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 name="Shape 162"/>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3" name="Shape 163"/>
            <p:cNvGrpSpPr/>
            <p:nvPr/>
          </p:nvGrpSpPr>
          <p:grpSpPr>
            <a:xfrm>
              <a:off x="1856753" y="4099200"/>
              <a:ext cx="231600" cy="1044300"/>
              <a:chOff x="1856753" y="4099200"/>
              <a:chExt cx="231600" cy="1044300"/>
            </a:xfrm>
          </p:grpSpPr>
          <p:sp>
            <p:nvSpPr>
              <p:cNvPr id="164" name="Shape 164"/>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165"/>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Shape 167"/>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9" name="Shape 169"/>
            <p:cNvGrpSpPr/>
            <p:nvPr/>
          </p:nvGrpSpPr>
          <p:grpSpPr>
            <a:xfrm>
              <a:off x="2228107" y="4309200"/>
              <a:ext cx="231600" cy="834300"/>
              <a:chOff x="2228107" y="4309200"/>
              <a:chExt cx="231600" cy="834300"/>
            </a:xfrm>
          </p:grpSpPr>
          <p:sp>
            <p:nvSpPr>
              <p:cNvPr id="170" name="Shape 170"/>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4" name="Shape 174"/>
            <p:cNvGrpSpPr/>
            <p:nvPr/>
          </p:nvGrpSpPr>
          <p:grpSpPr>
            <a:xfrm>
              <a:off x="2599462" y="4518900"/>
              <a:ext cx="231600" cy="624600"/>
              <a:chOff x="2599462" y="4518900"/>
              <a:chExt cx="231600" cy="624600"/>
            </a:xfrm>
          </p:grpSpPr>
          <p:sp>
            <p:nvSpPr>
              <p:cNvPr id="175" name="Shape 175"/>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 name="Shape 177"/>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8" name="Shape 178"/>
            <p:cNvGrpSpPr/>
            <p:nvPr/>
          </p:nvGrpSpPr>
          <p:grpSpPr>
            <a:xfrm>
              <a:off x="3342171" y="4099200"/>
              <a:ext cx="231600" cy="1044300"/>
              <a:chOff x="3342171" y="4099200"/>
              <a:chExt cx="231600" cy="1044300"/>
            </a:xfrm>
          </p:grpSpPr>
          <p:sp>
            <p:nvSpPr>
              <p:cNvPr id="179" name="Shape 179"/>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Shape 182"/>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Shape 183"/>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84" name="Shape 184"/>
            <p:cNvGrpSpPr/>
            <p:nvPr/>
          </p:nvGrpSpPr>
          <p:grpSpPr>
            <a:xfrm>
              <a:off x="3713525" y="4309200"/>
              <a:ext cx="231600" cy="834300"/>
              <a:chOff x="3713525" y="4309200"/>
              <a:chExt cx="231600" cy="834300"/>
            </a:xfrm>
          </p:grpSpPr>
          <p:sp>
            <p:nvSpPr>
              <p:cNvPr id="185" name="Shape 185"/>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89" name="Shape 189"/>
            <p:cNvGrpSpPr/>
            <p:nvPr/>
          </p:nvGrpSpPr>
          <p:grpSpPr>
            <a:xfrm>
              <a:off x="1485398" y="4309200"/>
              <a:ext cx="231600" cy="834300"/>
              <a:chOff x="1485398" y="4309200"/>
              <a:chExt cx="231600" cy="834300"/>
            </a:xfrm>
          </p:grpSpPr>
          <p:sp>
            <p:nvSpPr>
              <p:cNvPr id="190" name="Shape 190"/>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Shape 19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Shape 192"/>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Shape 193"/>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94" name="Shape 194"/>
            <p:cNvGrpSpPr/>
            <p:nvPr/>
          </p:nvGrpSpPr>
          <p:grpSpPr>
            <a:xfrm>
              <a:off x="4084879" y="4518900"/>
              <a:ext cx="231600" cy="624600"/>
              <a:chOff x="4084879" y="4518900"/>
              <a:chExt cx="231600" cy="624600"/>
            </a:xfrm>
          </p:grpSpPr>
          <p:sp>
            <p:nvSpPr>
              <p:cNvPr id="195" name="Shape 195"/>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98" name="Shape 198"/>
            <p:cNvGrpSpPr/>
            <p:nvPr/>
          </p:nvGrpSpPr>
          <p:grpSpPr>
            <a:xfrm>
              <a:off x="2970816" y="4309200"/>
              <a:ext cx="231600" cy="834300"/>
              <a:chOff x="2970816" y="4309200"/>
              <a:chExt cx="231600" cy="834300"/>
            </a:xfrm>
          </p:grpSpPr>
          <p:sp>
            <p:nvSpPr>
              <p:cNvPr id="199" name="Shape 199"/>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03" name="Shape 203"/>
            <p:cNvGrpSpPr/>
            <p:nvPr/>
          </p:nvGrpSpPr>
          <p:grpSpPr>
            <a:xfrm>
              <a:off x="4456234" y="4309200"/>
              <a:ext cx="231600" cy="834300"/>
              <a:chOff x="4456234" y="4309200"/>
              <a:chExt cx="231600" cy="834300"/>
            </a:xfrm>
          </p:grpSpPr>
          <p:sp>
            <p:nvSpPr>
              <p:cNvPr id="204" name="Shape 204"/>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Shape 205"/>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Shape 206"/>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Shape 207"/>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08" name="Shape 208"/>
            <p:cNvGrpSpPr/>
            <p:nvPr/>
          </p:nvGrpSpPr>
          <p:grpSpPr>
            <a:xfrm>
              <a:off x="4827588" y="4099200"/>
              <a:ext cx="231600" cy="1044300"/>
              <a:chOff x="4827588" y="4099200"/>
              <a:chExt cx="231600" cy="1044300"/>
            </a:xfrm>
          </p:grpSpPr>
          <p:sp>
            <p:nvSpPr>
              <p:cNvPr id="209" name="Shape 209"/>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Shape 210"/>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Shape 2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Shape 212"/>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Shape 213"/>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14" name="Shape 214"/>
            <p:cNvGrpSpPr/>
            <p:nvPr/>
          </p:nvGrpSpPr>
          <p:grpSpPr>
            <a:xfrm>
              <a:off x="5198943" y="4309200"/>
              <a:ext cx="231600" cy="834300"/>
              <a:chOff x="5198943" y="4309200"/>
              <a:chExt cx="231600" cy="834300"/>
            </a:xfrm>
          </p:grpSpPr>
          <p:sp>
            <p:nvSpPr>
              <p:cNvPr id="215" name="Shape 215"/>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Shape 216"/>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 name="Shape 217"/>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Shape 218"/>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19" name="Shape 219"/>
            <p:cNvGrpSpPr/>
            <p:nvPr/>
          </p:nvGrpSpPr>
          <p:grpSpPr>
            <a:xfrm>
              <a:off x="5570297" y="4518900"/>
              <a:ext cx="231600" cy="624600"/>
              <a:chOff x="5570297" y="4518900"/>
              <a:chExt cx="231600" cy="624600"/>
            </a:xfrm>
          </p:grpSpPr>
          <p:sp>
            <p:nvSpPr>
              <p:cNvPr id="220" name="Shape 220"/>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Shape 222"/>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23" name="Shape 223"/>
            <p:cNvGrpSpPr/>
            <p:nvPr/>
          </p:nvGrpSpPr>
          <p:grpSpPr>
            <a:xfrm>
              <a:off x="5941652" y="4309200"/>
              <a:ext cx="231600" cy="834300"/>
              <a:chOff x="5941652" y="4309200"/>
              <a:chExt cx="231600" cy="834300"/>
            </a:xfrm>
          </p:grpSpPr>
          <p:sp>
            <p:nvSpPr>
              <p:cNvPr id="224" name="Shape 224"/>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Shape 225"/>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Shape 227"/>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28" name="Shape 228"/>
            <p:cNvGrpSpPr/>
            <p:nvPr/>
          </p:nvGrpSpPr>
          <p:grpSpPr>
            <a:xfrm>
              <a:off x="6313006" y="4099200"/>
              <a:ext cx="231600" cy="1044300"/>
              <a:chOff x="6313006" y="4099200"/>
              <a:chExt cx="231600" cy="1044300"/>
            </a:xfrm>
          </p:grpSpPr>
          <p:sp>
            <p:nvSpPr>
              <p:cNvPr id="229" name="Shape 229"/>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Shape 23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Shape 232"/>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34" name="Shape 234"/>
            <p:cNvGrpSpPr/>
            <p:nvPr/>
          </p:nvGrpSpPr>
          <p:grpSpPr>
            <a:xfrm>
              <a:off x="6684361" y="4309200"/>
              <a:ext cx="231600" cy="834300"/>
              <a:chOff x="6684361" y="4309200"/>
              <a:chExt cx="231600" cy="834300"/>
            </a:xfrm>
          </p:grpSpPr>
          <p:sp>
            <p:nvSpPr>
              <p:cNvPr id="235" name="Shape 235"/>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Shape 236"/>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Shape 238"/>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39" name="Shape 239"/>
            <p:cNvGrpSpPr/>
            <p:nvPr/>
          </p:nvGrpSpPr>
          <p:grpSpPr>
            <a:xfrm>
              <a:off x="7055715" y="4518900"/>
              <a:ext cx="231600" cy="624600"/>
              <a:chOff x="7055715" y="4518900"/>
              <a:chExt cx="231600" cy="624600"/>
            </a:xfrm>
          </p:grpSpPr>
          <p:sp>
            <p:nvSpPr>
              <p:cNvPr id="240" name="Shape 240"/>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 name="Shape 24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 name="Shape 242"/>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43" name="Shape 243"/>
            <p:cNvGrpSpPr/>
            <p:nvPr/>
          </p:nvGrpSpPr>
          <p:grpSpPr>
            <a:xfrm>
              <a:off x="7798424" y="4099200"/>
              <a:ext cx="231600" cy="1044300"/>
              <a:chOff x="7798424" y="4099200"/>
              <a:chExt cx="231600" cy="1044300"/>
            </a:xfrm>
          </p:grpSpPr>
          <p:sp>
            <p:nvSpPr>
              <p:cNvPr id="244" name="Shape 244"/>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 name="Shape 245"/>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 name="Shape 246"/>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 name="Shape 247"/>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 name="Shape 248"/>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49" name="Shape 249"/>
            <p:cNvGrpSpPr/>
            <p:nvPr/>
          </p:nvGrpSpPr>
          <p:grpSpPr>
            <a:xfrm>
              <a:off x="8169779" y="4309200"/>
              <a:ext cx="231600" cy="834300"/>
              <a:chOff x="8169779" y="4309200"/>
              <a:chExt cx="231600" cy="834300"/>
            </a:xfrm>
          </p:grpSpPr>
          <p:sp>
            <p:nvSpPr>
              <p:cNvPr id="250" name="Shape 250"/>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Shape 25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54" name="Shape 254"/>
            <p:cNvGrpSpPr/>
            <p:nvPr/>
          </p:nvGrpSpPr>
          <p:grpSpPr>
            <a:xfrm>
              <a:off x="7427070" y="4309200"/>
              <a:ext cx="231600" cy="834300"/>
              <a:chOff x="7427070" y="4309200"/>
              <a:chExt cx="231600" cy="834300"/>
            </a:xfrm>
          </p:grpSpPr>
          <p:sp>
            <p:nvSpPr>
              <p:cNvPr id="255" name="Shape 255"/>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Shape 256"/>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 name="Shape 257"/>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 name="Shape 258"/>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59" name="Shape 259"/>
            <p:cNvGrpSpPr/>
            <p:nvPr/>
          </p:nvGrpSpPr>
          <p:grpSpPr>
            <a:xfrm>
              <a:off x="8541133" y="4518900"/>
              <a:ext cx="231600" cy="624600"/>
              <a:chOff x="8541133" y="4518900"/>
              <a:chExt cx="231600" cy="624600"/>
            </a:xfrm>
          </p:grpSpPr>
          <p:sp>
            <p:nvSpPr>
              <p:cNvPr id="260" name="Shape 260"/>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 name="Shape 26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 name="Shape 262"/>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63" name="Shape 263"/>
            <p:cNvGrpSpPr/>
            <p:nvPr/>
          </p:nvGrpSpPr>
          <p:grpSpPr>
            <a:xfrm>
              <a:off x="8912488" y="4309200"/>
              <a:ext cx="231600" cy="834300"/>
              <a:chOff x="8912488" y="4309200"/>
              <a:chExt cx="231600" cy="834300"/>
            </a:xfrm>
          </p:grpSpPr>
          <p:sp>
            <p:nvSpPr>
              <p:cNvPr id="264" name="Shape 264"/>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 name="Shape 265"/>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 name="Shape 267"/>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268" name="Shape 268"/>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Shape 269"/>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Shape 27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Shape 27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TITLE_1">
    <p:bg>
      <p:bgPr>
        <a:blipFill>
          <a:blip r:embed="rId2">
            <a:alphaModFix/>
          </a:blip>
          <a:stretch>
            <a:fillRect/>
          </a:stretch>
        </a:blipFill>
        <a:effectLst/>
      </p:bgPr>
    </p:bg>
    <p:spTree>
      <p:nvGrpSpPr>
        <p:cNvPr id="1" name="Shape 273"/>
        <p:cNvGrpSpPr/>
        <p:nvPr/>
      </p:nvGrpSpPr>
      <p:grpSpPr>
        <a:xfrm>
          <a:off x="0" y="0"/>
          <a:ext cx="0" cy="0"/>
          <a:chOff x="0" y="0"/>
          <a:chExt cx="0" cy="0"/>
        </a:xfrm>
      </p:grpSpPr>
      <p:pic>
        <p:nvPicPr>
          <p:cNvPr id="274" name="Shape 274" descr="paint_transparent1.png"/>
          <p:cNvPicPr preferRelativeResize="0"/>
          <p:nvPr/>
        </p:nvPicPr>
        <p:blipFill rotWithShape="1">
          <a:blip r:embed="rId3">
            <a:alphaModFix/>
          </a:blip>
          <a:srcRect l="55211"/>
          <a:stretch/>
        </p:blipFill>
        <p:spPr>
          <a:xfrm>
            <a:off x="1" y="0"/>
            <a:ext cx="4095677" cy="5143500"/>
          </a:xfrm>
          <a:prstGeom prst="rect">
            <a:avLst/>
          </a:prstGeom>
          <a:noFill/>
          <a:ln>
            <a:noFill/>
          </a:ln>
        </p:spPr>
      </p:pic>
      <p:sp>
        <p:nvSpPr>
          <p:cNvPr id="275" name="Shape 275"/>
          <p:cNvSpPr txBox="1">
            <a:spLocks noGrp="1"/>
          </p:cNvSpPr>
          <p:nvPr>
            <p:ph type="ctrTitle"/>
          </p:nvPr>
        </p:nvSpPr>
        <p:spPr>
          <a:xfrm>
            <a:off x="3208125" y="3287225"/>
            <a:ext cx="5250300" cy="1159800"/>
          </a:xfrm>
          <a:prstGeom prst="rect">
            <a:avLst/>
          </a:prstGeom>
          <a:noFill/>
          <a:ln>
            <a:noFill/>
          </a:ln>
        </p:spPr>
        <p:txBody>
          <a:bodyPr spcFirstLastPara="1" wrap="square" lIns="91425" tIns="91425" rIns="91425" bIns="91425" anchor="b" anchorCtr="0"/>
          <a:lstStyle>
            <a:lvl1pPr marR="0" lvl="0" algn="r" rtl="0">
              <a:lnSpc>
                <a:spcPct val="10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1pPr>
            <a:lvl2pPr marR="0" lvl="1" algn="r" rtl="0">
              <a:lnSpc>
                <a:spcPct val="10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2pPr>
            <a:lvl3pPr marR="0" lvl="2" algn="r" rtl="0">
              <a:lnSpc>
                <a:spcPct val="10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3pPr>
            <a:lvl4pPr marR="0" lvl="3" algn="r" rtl="0">
              <a:lnSpc>
                <a:spcPct val="10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4pPr>
            <a:lvl5pPr marR="0" lvl="4" algn="r" rtl="0">
              <a:lnSpc>
                <a:spcPct val="10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5pPr>
            <a:lvl6pPr marR="0" lvl="5" algn="r" rtl="0">
              <a:lnSpc>
                <a:spcPct val="10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6pPr>
            <a:lvl7pPr marR="0" lvl="6" algn="r" rtl="0">
              <a:lnSpc>
                <a:spcPct val="10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7pPr>
            <a:lvl8pPr marR="0" lvl="7" algn="r" rtl="0">
              <a:lnSpc>
                <a:spcPct val="10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8pPr>
            <a:lvl9pPr marR="0" lvl="8" algn="r" rtl="0">
              <a:lnSpc>
                <a:spcPct val="10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_1">
    <p:bg>
      <p:bgPr>
        <a:blipFill>
          <a:blip r:embed="rId2">
            <a:alphaModFix/>
          </a:blip>
          <a:stretch>
            <a:fillRect/>
          </a:stretch>
        </a:blipFill>
        <a:effectLst/>
      </p:bgPr>
    </p:bg>
    <p:spTree>
      <p:nvGrpSpPr>
        <p:cNvPr id="1" name="Shape 276"/>
        <p:cNvGrpSpPr/>
        <p:nvPr/>
      </p:nvGrpSpPr>
      <p:grpSpPr>
        <a:xfrm>
          <a:off x="0" y="0"/>
          <a:ext cx="0" cy="0"/>
          <a:chOff x="0" y="0"/>
          <a:chExt cx="0" cy="0"/>
        </a:xfrm>
      </p:grpSpPr>
      <p:pic>
        <p:nvPicPr>
          <p:cNvPr id="277" name="Shape 277" descr="paint_transparent4.png"/>
          <p:cNvPicPr preferRelativeResize="0"/>
          <p:nvPr/>
        </p:nvPicPr>
        <p:blipFill rotWithShape="1">
          <a:blip r:embed="rId3">
            <a:alphaModFix/>
          </a:blip>
          <a:srcRect r="49954"/>
          <a:stretch/>
        </p:blipFill>
        <p:spPr>
          <a:xfrm>
            <a:off x="4567925" y="0"/>
            <a:ext cx="4576075" cy="5143524"/>
          </a:xfrm>
          <a:prstGeom prst="rect">
            <a:avLst/>
          </a:prstGeom>
          <a:noFill/>
          <a:ln>
            <a:noFill/>
          </a:ln>
        </p:spPr>
      </p:pic>
      <p:sp>
        <p:nvSpPr>
          <p:cNvPr id="278" name="Shape 278"/>
          <p:cNvSpPr/>
          <p:nvPr/>
        </p:nvSpPr>
        <p:spPr>
          <a:xfrm>
            <a:off x="0" y="-150"/>
            <a:ext cx="53007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Shape 279"/>
          <p:cNvSpPr txBox="1">
            <a:spLocks noGrp="1"/>
          </p:cNvSpPr>
          <p:nvPr>
            <p:ph type="ctrTitle"/>
          </p:nvPr>
        </p:nvSpPr>
        <p:spPr>
          <a:xfrm>
            <a:off x="685800" y="2878750"/>
            <a:ext cx="3914700" cy="11598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endParaRPr/>
          </a:p>
        </p:txBody>
      </p:sp>
      <p:sp>
        <p:nvSpPr>
          <p:cNvPr id="280" name="Shape 280"/>
          <p:cNvSpPr txBox="1">
            <a:spLocks noGrp="1"/>
          </p:cNvSpPr>
          <p:nvPr>
            <p:ph type="subTitle" idx="1"/>
          </p:nvPr>
        </p:nvSpPr>
        <p:spPr>
          <a:xfrm>
            <a:off x="685800" y="4135454"/>
            <a:ext cx="3914700" cy="7848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1pPr>
            <a:lvl2pPr marR="0" lvl="1"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2pPr>
            <a:lvl3pPr marR="0" lvl="2"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3pPr>
            <a:lvl4pPr marR="0" lvl="3"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4pPr>
            <a:lvl5pPr marR="0" lvl="4"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5pPr>
            <a:lvl6pPr marR="0" lvl="5"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6pPr>
            <a:lvl7pPr marR="0" lvl="6"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7pPr>
            <a:lvl8pPr marR="0" lvl="7"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8pPr>
            <a:lvl9pPr marR="0" lvl="8"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rectangle">
  <p:cSld name="BLANK_1">
    <p:bg>
      <p:bgPr>
        <a:blipFill>
          <a:blip r:embed="rId2">
            <a:alphaModFix/>
          </a:blip>
          <a:stretch>
            <a:fillRect/>
          </a:stretch>
        </a:blipFill>
        <a:effectLst/>
      </p:bgPr>
    </p:bg>
    <p:spTree>
      <p:nvGrpSpPr>
        <p:cNvPr id="1" name="Shape 281"/>
        <p:cNvGrpSpPr/>
        <p:nvPr/>
      </p:nvGrpSpPr>
      <p:grpSpPr>
        <a:xfrm>
          <a:off x="0" y="0"/>
          <a:ext cx="0" cy="0"/>
          <a:chOff x="0" y="0"/>
          <a:chExt cx="0" cy="0"/>
        </a:xfrm>
      </p:grpSpPr>
      <p:pic>
        <p:nvPicPr>
          <p:cNvPr id="282" name="Shape 282" descr="paint_transparent3.png"/>
          <p:cNvPicPr preferRelativeResize="0"/>
          <p:nvPr/>
        </p:nvPicPr>
        <p:blipFill rotWithShape="1">
          <a:blip r:embed="rId3">
            <a:alphaModFix/>
          </a:blip>
          <a:srcRect/>
          <a:stretch/>
        </p:blipFill>
        <p:spPr>
          <a:xfrm>
            <a:off x="0" y="0"/>
            <a:ext cx="9144000" cy="5143503"/>
          </a:xfrm>
          <a:prstGeom prst="rect">
            <a:avLst/>
          </a:prstGeom>
          <a:noFill/>
          <a:ln>
            <a:noFill/>
          </a:ln>
        </p:spPr>
      </p:pic>
      <p:sp>
        <p:nvSpPr>
          <p:cNvPr id="283" name="Shape 283"/>
          <p:cNvSpPr txBox="1">
            <a:spLocks noGrp="1"/>
          </p:cNvSpPr>
          <p:nvPr>
            <p:ph type="sldNum" idx="12"/>
          </p:nvPr>
        </p:nvSpPr>
        <p:spPr>
          <a:xfrm>
            <a:off x="4297650" y="4447973"/>
            <a:ext cx="5487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800"/>
              <a:buFont typeface="Arial"/>
              <a:buNone/>
              <a:defRPr sz="1800" b="0" i="0" u="none" strike="noStrike" cap="none">
                <a:solidFill>
                  <a:srgbClr val="999999"/>
                </a:solidFill>
                <a:latin typeface="Lato Light"/>
                <a:ea typeface="Lato Light"/>
                <a:cs typeface="Lato Light"/>
                <a:sym typeface="Lato Light"/>
              </a:defRPr>
            </a:lvl1pPr>
            <a:lvl2pPr marL="0" marR="0" lvl="1" indent="0" algn="ctr" rtl="0">
              <a:lnSpc>
                <a:spcPct val="100000"/>
              </a:lnSpc>
              <a:spcBef>
                <a:spcPts val="0"/>
              </a:spcBef>
              <a:spcAft>
                <a:spcPts val="0"/>
              </a:spcAft>
              <a:buClr>
                <a:srgbClr val="000000"/>
              </a:buClr>
              <a:buSzPts val="1800"/>
              <a:buFont typeface="Arial"/>
              <a:buNone/>
              <a:defRPr sz="1800" b="0" i="0" u="none" strike="noStrike" cap="none">
                <a:solidFill>
                  <a:srgbClr val="999999"/>
                </a:solidFill>
                <a:latin typeface="Lato Light"/>
                <a:ea typeface="Lato Light"/>
                <a:cs typeface="Lato Light"/>
                <a:sym typeface="Lato Light"/>
              </a:defRPr>
            </a:lvl2pPr>
            <a:lvl3pPr marL="0" marR="0" lvl="2" indent="0" algn="ctr" rtl="0">
              <a:lnSpc>
                <a:spcPct val="100000"/>
              </a:lnSpc>
              <a:spcBef>
                <a:spcPts val="0"/>
              </a:spcBef>
              <a:spcAft>
                <a:spcPts val="0"/>
              </a:spcAft>
              <a:buClr>
                <a:srgbClr val="000000"/>
              </a:buClr>
              <a:buSzPts val="1800"/>
              <a:buFont typeface="Arial"/>
              <a:buNone/>
              <a:defRPr sz="1800" b="0" i="0" u="none" strike="noStrike" cap="none">
                <a:solidFill>
                  <a:srgbClr val="999999"/>
                </a:solidFill>
                <a:latin typeface="Lato Light"/>
                <a:ea typeface="Lato Light"/>
                <a:cs typeface="Lato Light"/>
                <a:sym typeface="Lato Light"/>
              </a:defRPr>
            </a:lvl3pPr>
            <a:lvl4pPr marL="0" marR="0" lvl="3" indent="0" algn="ctr" rtl="0">
              <a:lnSpc>
                <a:spcPct val="100000"/>
              </a:lnSpc>
              <a:spcBef>
                <a:spcPts val="0"/>
              </a:spcBef>
              <a:spcAft>
                <a:spcPts val="0"/>
              </a:spcAft>
              <a:buClr>
                <a:srgbClr val="000000"/>
              </a:buClr>
              <a:buSzPts val="1800"/>
              <a:buFont typeface="Arial"/>
              <a:buNone/>
              <a:defRPr sz="1800" b="0" i="0" u="none" strike="noStrike" cap="none">
                <a:solidFill>
                  <a:srgbClr val="999999"/>
                </a:solidFill>
                <a:latin typeface="Lato Light"/>
                <a:ea typeface="Lato Light"/>
                <a:cs typeface="Lato Light"/>
                <a:sym typeface="Lato Light"/>
              </a:defRPr>
            </a:lvl4pPr>
            <a:lvl5pPr marL="0" marR="0" lvl="4" indent="0" algn="ctr" rtl="0">
              <a:lnSpc>
                <a:spcPct val="100000"/>
              </a:lnSpc>
              <a:spcBef>
                <a:spcPts val="0"/>
              </a:spcBef>
              <a:spcAft>
                <a:spcPts val="0"/>
              </a:spcAft>
              <a:buClr>
                <a:srgbClr val="000000"/>
              </a:buClr>
              <a:buSzPts val="1800"/>
              <a:buFont typeface="Arial"/>
              <a:buNone/>
              <a:defRPr sz="1800" b="0" i="0" u="none" strike="noStrike" cap="none">
                <a:solidFill>
                  <a:srgbClr val="999999"/>
                </a:solidFill>
                <a:latin typeface="Lato Light"/>
                <a:ea typeface="Lato Light"/>
                <a:cs typeface="Lato Light"/>
                <a:sym typeface="Lato Light"/>
              </a:defRPr>
            </a:lvl5pPr>
            <a:lvl6pPr marL="0" marR="0" lvl="5" indent="0" algn="ctr" rtl="0">
              <a:lnSpc>
                <a:spcPct val="100000"/>
              </a:lnSpc>
              <a:spcBef>
                <a:spcPts val="0"/>
              </a:spcBef>
              <a:spcAft>
                <a:spcPts val="0"/>
              </a:spcAft>
              <a:buClr>
                <a:srgbClr val="000000"/>
              </a:buClr>
              <a:buSzPts val="1800"/>
              <a:buFont typeface="Arial"/>
              <a:buNone/>
              <a:defRPr sz="1800" b="0" i="0" u="none" strike="noStrike" cap="none">
                <a:solidFill>
                  <a:srgbClr val="999999"/>
                </a:solidFill>
                <a:latin typeface="Lato Light"/>
                <a:ea typeface="Lato Light"/>
                <a:cs typeface="Lato Light"/>
                <a:sym typeface="Lato Light"/>
              </a:defRPr>
            </a:lvl6pPr>
            <a:lvl7pPr marL="0" marR="0" lvl="6" indent="0" algn="ctr" rtl="0">
              <a:lnSpc>
                <a:spcPct val="100000"/>
              </a:lnSpc>
              <a:spcBef>
                <a:spcPts val="0"/>
              </a:spcBef>
              <a:spcAft>
                <a:spcPts val="0"/>
              </a:spcAft>
              <a:buClr>
                <a:srgbClr val="000000"/>
              </a:buClr>
              <a:buSzPts val="1800"/>
              <a:buFont typeface="Arial"/>
              <a:buNone/>
              <a:defRPr sz="1800" b="0" i="0" u="none" strike="noStrike" cap="none">
                <a:solidFill>
                  <a:srgbClr val="999999"/>
                </a:solidFill>
                <a:latin typeface="Lato Light"/>
                <a:ea typeface="Lato Light"/>
                <a:cs typeface="Lato Light"/>
                <a:sym typeface="Lato Light"/>
              </a:defRPr>
            </a:lvl7pPr>
            <a:lvl8pPr marL="0" marR="0" lvl="7" indent="0" algn="ctr" rtl="0">
              <a:lnSpc>
                <a:spcPct val="100000"/>
              </a:lnSpc>
              <a:spcBef>
                <a:spcPts val="0"/>
              </a:spcBef>
              <a:spcAft>
                <a:spcPts val="0"/>
              </a:spcAft>
              <a:buClr>
                <a:srgbClr val="000000"/>
              </a:buClr>
              <a:buSzPts val="1800"/>
              <a:buFont typeface="Arial"/>
              <a:buNone/>
              <a:defRPr sz="1800" b="0" i="0" u="none" strike="noStrike" cap="none">
                <a:solidFill>
                  <a:srgbClr val="999999"/>
                </a:solidFill>
                <a:latin typeface="Lato Light"/>
                <a:ea typeface="Lato Light"/>
                <a:cs typeface="Lato Light"/>
                <a:sym typeface="Lato Light"/>
              </a:defRPr>
            </a:lvl8pPr>
            <a:lvl9pPr marL="0" marR="0" lvl="8" indent="0" algn="ctr" rtl="0">
              <a:lnSpc>
                <a:spcPct val="100000"/>
              </a:lnSpc>
              <a:spcBef>
                <a:spcPts val="0"/>
              </a:spcBef>
              <a:spcAft>
                <a:spcPts val="0"/>
              </a:spcAft>
              <a:buClr>
                <a:srgbClr val="000000"/>
              </a:buClr>
              <a:buSzPts val="1800"/>
              <a:buFont typeface="Arial"/>
              <a:buNone/>
              <a:defRPr sz="1800" b="0" i="0" u="none" strike="noStrike" cap="none">
                <a:solidFill>
                  <a:srgbClr val="999999"/>
                </a:solidFill>
                <a:latin typeface="Lato Light"/>
                <a:ea typeface="Lato Light"/>
                <a:cs typeface="Lato Light"/>
                <a:sym typeface="Lato Light"/>
              </a:defRPr>
            </a:lvl9pPr>
          </a:lstStyle>
          <a:p>
            <a:pPr marL="0" lvl="0" indent="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half">
  <p:cSld name="BLANK_1_1">
    <p:bg>
      <p:bgPr>
        <a:blipFill>
          <a:blip r:embed="rId2">
            <a:alphaModFix/>
          </a:blip>
          <a:stretch>
            <a:fillRect/>
          </a:stretch>
        </a:blipFill>
        <a:effectLst/>
      </p:bgPr>
    </p:bg>
    <p:spTree>
      <p:nvGrpSpPr>
        <p:cNvPr id="1" name="Shape 284"/>
        <p:cNvGrpSpPr/>
        <p:nvPr/>
      </p:nvGrpSpPr>
      <p:grpSpPr>
        <a:xfrm>
          <a:off x="0" y="0"/>
          <a:ext cx="0" cy="0"/>
          <a:chOff x="0" y="0"/>
          <a:chExt cx="0" cy="0"/>
        </a:xfrm>
      </p:grpSpPr>
      <p:sp>
        <p:nvSpPr>
          <p:cNvPr id="285" name="Shape 285"/>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Lato Light"/>
                <a:ea typeface="Lato Light"/>
                <a:cs typeface="Lato Light"/>
                <a:sym typeface="Lato Light"/>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Lato Light"/>
                <a:ea typeface="Lato Light"/>
                <a:cs typeface="Lato Light"/>
                <a:sym typeface="Lato Light"/>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Lato Light"/>
                <a:ea typeface="Lato Light"/>
                <a:cs typeface="Lato Light"/>
                <a:sym typeface="Lato Light"/>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Lato Light"/>
                <a:ea typeface="Lato Light"/>
                <a:cs typeface="Lato Light"/>
                <a:sym typeface="Lato Light"/>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Lato Light"/>
                <a:ea typeface="Lato Light"/>
                <a:cs typeface="Lato Light"/>
                <a:sym typeface="Lato Light"/>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Lato Light"/>
                <a:ea typeface="Lato Light"/>
                <a:cs typeface="Lato Light"/>
                <a:sym typeface="Lato Light"/>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Lato Light"/>
                <a:ea typeface="Lato Light"/>
                <a:cs typeface="Lato Light"/>
                <a:sym typeface="Lato Light"/>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Lato Light"/>
                <a:ea typeface="Lato Light"/>
                <a:cs typeface="Lato Light"/>
                <a:sym typeface="Lato Light"/>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Lato Light"/>
                <a:ea typeface="Lato Light"/>
                <a:cs typeface="Lato Light"/>
                <a:sym typeface="Lato Light"/>
              </a:defRPr>
            </a:lvl9pPr>
          </a:lstStyle>
          <a:p>
            <a:pPr marL="0" lvl="0" indent="0">
              <a:spcBef>
                <a:spcPts val="0"/>
              </a:spcBef>
              <a:spcAft>
                <a:spcPts val="0"/>
              </a:spcAft>
              <a:buNone/>
            </a:pPr>
            <a:fld id="{00000000-1234-1234-1234-123412341234}" type="slidenum">
              <a:rPr lang="es-MX"/>
              <a:t>‹Nº›</a:t>
            </a:fld>
            <a:endParaRPr/>
          </a:p>
        </p:txBody>
      </p:sp>
      <p:pic>
        <p:nvPicPr>
          <p:cNvPr id="286" name="Shape 286" descr="paint_transparent1.png"/>
          <p:cNvPicPr preferRelativeResize="0"/>
          <p:nvPr/>
        </p:nvPicPr>
        <p:blipFill rotWithShape="1">
          <a:blip r:embed="rId3">
            <a:alphaModFix/>
          </a:blip>
          <a:srcRect l="27161"/>
          <a:stretch/>
        </p:blipFill>
        <p:spPr>
          <a:xfrm>
            <a:off x="0" y="0"/>
            <a:ext cx="6660552"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Shape 50"/>
          <p:cNvGrpSpPr/>
          <p:nvPr/>
        </p:nvGrpSpPr>
        <p:grpSpPr>
          <a:xfrm>
            <a:off x="146769" y="3406"/>
            <a:ext cx="1233215" cy="1384535"/>
            <a:chOff x="146769" y="3406"/>
            <a:chExt cx="1233215" cy="1384535"/>
          </a:xfrm>
        </p:grpSpPr>
        <p:grpSp>
          <p:nvGrpSpPr>
            <p:cNvPr id="51" name="Shape 51"/>
            <p:cNvGrpSpPr/>
            <p:nvPr/>
          </p:nvGrpSpPr>
          <p:grpSpPr>
            <a:xfrm>
              <a:off x="1063183" y="3406"/>
              <a:ext cx="316800" cy="688513"/>
              <a:chOff x="1063183" y="3406"/>
              <a:chExt cx="316800" cy="688513"/>
            </a:xfrm>
          </p:grpSpPr>
          <p:sp>
            <p:nvSpPr>
              <p:cNvPr id="52" name="Shape 52"/>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4" name="Shape 54"/>
            <p:cNvGrpSpPr/>
            <p:nvPr/>
          </p:nvGrpSpPr>
          <p:grpSpPr>
            <a:xfrm>
              <a:off x="604976" y="3406"/>
              <a:ext cx="316800" cy="1036524"/>
              <a:chOff x="604976" y="3406"/>
              <a:chExt cx="316800" cy="1036524"/>
            </a:xfrm>
          </p:grpSpPr>
          <p:sp>
            <p:nvSpPr>
              <p:cNvPr id="55" name="Shape 55"/>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8" name="Shape 58"/>
            <p:cNvGrpSpPr/>
            <p:nvPr/>
          </p:nvGrpSpPr>
          <p:grpSpPr>
            <a:xfrm>
              <a:off x="146769" y="3406"/>
              <a:ext cx="316800" cy="1384535"/>
              <a:chOff x="146769" y="3406"/>
              <a:chExt cx="316800" cy="1384535"/>
            </a:xfrm>
          </p:grpSpPr>
          <p:sp>
            <p:nvSpPr>
              <p:cNvPr id="59" name="Shape 59"/>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63" name="Shape 63"/>
          <p:cNvGrpSpPr/>
          <p:nvPr/>
        </p:nvGrpSpPr>
        <p:grpSpPr>
          <a:xfrm>
            <a:off x="6775084" y="2904008"/>
            <a:ext cx="2186148" cy="2239500"/>
            <a:chOff x="6775084" y="2904008"/>
            <a:chExt cx="2186148" cy="2239500"/>
          </a:xfrm>
        </p:grpSpPr>
        <p:grpSp>
          <p:nvGrpSpPr>
            <p:cNvPr id="64" name="Shape 64"/>
            <p:cNvGrpSpPr/>
            <p:nvPr/>
          </p:nvGrpSpPr>
          <p:grpSpPr>
            <a:xfrm>
              <a:off x="6775084" y="4253708"/>
              <a:ext cx="409500" cy="889800"/>
              <a:chOff x="6775084" y="4253708"/>
              <a:chExt cx="409500" cy="889800"/>
            </a:xfrm>
          </p:grpSpPr>
          <p:sp>
            <p:nvSpPr>
              <p:cNvPr id="65" name="Shape 65"/>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7" name="Shape 67"/>
            <p:cNvGrpSpPr/>
            <p:nvPr/>
          </p:nvGrpSpPr>
          <p:grpSpPr>
            <a:xfrm>
              <a:off x="7367299" y="3804008"/>
              <a:ext cx="409500" cy="1339500"/>
              <a:chOff x="7367299" y="3804008"/>
              <a:chExt cx="409500" cy="1339500"/>
            </a:xfrm>
          </p:grpSpPr>
          <p:sp>
            <p:nvSpPr>
              <p:cNvPr id="68" name="Shape 68"/>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1" name="Shape 71"/>
            <p:cNvGrpSpPr/>
            <p:nvPr/>
          </p:nvGrpSpPr>
          <p:grpSpPr>
            <a:xfrm>
              <a:off x="7959516" y="3354008"/>
              <a:ext cx="409500" cy="1789500"/>
              <a:chOff x="7959516" y="3354008"/>
              <a:chExt cx="409500" cy="1789500"/>
            </a:xfrm>
          </p:grpSpPr>
          <p:sp>
            <p:nvSpPr>
              <p:cNvPr id="72" name="Shape 72"/>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6" name="Shape 76"/>
            <p:cNvGrpSpPr/>
            <p:nvPr/>
          </p:nvGrpSpPr>
          <p:grpSpPr>
            <a:xfrm>
              <a:off x="8551731" y="2904008"/>
              <a:ext cx="409500" cy="2239500"/>
              <a:chOff x="8551731" y="2904008"/>
              <a:chExt cx="409500" cy="2239500"/>
            </a:xfrm>
          </p:grpSpPr>
          <p:sp>
            <p:nvSpPr>
              <p:cNvPr id="77" name="Shape 77"/>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82" name="Shape 82"/>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Shape 8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Shape 85"/>
          <p:cNvGrpSpPr/>
          <p:nvPr/>
        </p:nvGrpSpPr>
        <p:grpSpPr>
          <a:xfrm>
            <a:off x="625966" y="299376"/>
            <a:ext cx="999312" cy="999312"/>
            <a:chOff x="348199" y="179450"/>
            <a:chExt cx="1116300" cy="1116300"/>
          </a:xfrm>
        </p:grpSpPr>
        <p:sp>
          <p:nvSpPr>
            <p:cNvPr id="86" name="Shape 8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8" name="Shape 8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Shape 89"/>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Shape 9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Shape 92"/>
          <p:cNvGrpSpPr/>
          <p:nvPr/>
        </p:nvGrpSpPr>
        <p:grpSpPr>
          <a:xfrm>
            <a:off x="625966" y="299376"/>
            <a:ext cx="999312" cy="999312"/>
            <a:chOff x="348199" y="179450"/>
            <a:chExt cx="1116300" cy="1116300"/>
          </a:xfrm>
        </p:grpSpPr>
        <p:sp>
          <p:nvSpPr>
            <p:cNvPr id="93" name="Shape 93"/>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5" name="Shape 9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Shape 96"/>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Shape 97"/>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Shape 9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Shape 100"/>
          <p:cNvGrpSpPr/>
          <p:nvPr/>
        </p:nvGrpSpPr>
        <p:grpSpPr>
          <a:xfrm>
            <a:off x="625966" y="299376"/>
            <a:ext cx="999312" cy="999312"/>
            <a:chOff x="348199" y="179450"/>
            <a:chExt cx="1116300" cy="1116300"/>
          </a:xfrm>
        </p:grpSpPr>
        <p:sp>
          <p:nvSpPr>
            <p:cNvPr id="101" name="Shape 101"/>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3" name="Shape 10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Shape 10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Shape 106"/>
          <p:cNvGrpSpPr/>
          <p:nvPr/>
        </p:nvGrpSpPr>
        <p:grpSpPr>
          <a:xfrm>
            <a:off x="625966" y="299376"/>
            <a:ext cx="999312" cy="999312"/>
            <a:chOff x="348199" y="179450"/>
            <a:chExt cx="1116300" cy="1116300"/>
          </a:xfrm>
        </p:grpSpPr>
        <p:sp>
          <p:nvSpPr>
            <p:cNvPr id="107" name="Shape 10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9" name="Shape 109"/>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Shape 110"/>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Shape 1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Shape 113"/>
          <p:cNvGrpSpPr/>
          <p:nvPr/>
        </p:nvGrpSpPr>
        <p:grpSpPr>
          <a:xfrm>
            <a:off x="6866714" y="1306"/>
            <a:ext cx="2267451" cy="2601690"/>
            <a:chOff x="6790514" y="1306"/>
            <a:chExt cx="2267451" cy="2601690"/>
          </a:xfrm>
        </p:grpSpPr>
        <p:grpSp>
          <p:nvGrpSpPr>
            <p:cNvPr id="114" name="Shape 114"/>
            <p:cNvGrpSpPr/>
            <p:nvPr/>
          </p:nvGrpSpPr>
          <p:grpSpPr>
            <a:xfrm>
              <a:off x="7067465" y="1306"/>
              <a:ext cx="1990500" cy="1990200"/>
              <a:chOff x="7067465" y="1306"/>
              <a:chExt cx="1990500" cy="1990200"/>
            </a:xfrm>
          </p:grpSpPr>
          <p:sp>
            <p:nvSpPr>
              <p:cNvPr id="115" name="Shape 115"/>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18" name="Shape 118"/>
            <p:cNvGrpSpPr/>
            <p:nvPr/>
          </p:nvGrpSpPr>
          <p:grpSpPr>
            <a:xfrm>
              <a:off x="8207126" y="1807996"/>
              <a:ext cx="795000" cy="795000"/>
              <a:chOff x="8207126" y="1807996"/>
              <a:chExt cx="795000" cy="795000"/>
            </a:xfrm>
          </p:grpSpPr>
          <p:sp>
            <p:nvSpPr>
              <p:cNvPr id="119" name="Shape 119"/>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22" name="Shape 122"/>
            <p:cNvGrpSpPr/>
            <p:nvPr/>
          </p:nvGrpSpPr>
          <p:grpSpPr>
            <a:xfrm>
              <a:off x="6790514" y="118857"/>
              <a:ext cx="548700" cy="548700"/>
              <a:chOff x="6790514" y="118857"/>
              <a:chExt cx="548700" cy="548700"/>
            </a:xfrm>
          </p:grpSpPr>
          <p:sp>
            <p:nvSpPr>
              <p:cNvPr id="123" name="Shape 123"/>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125" name="Shape 125"/>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Shape 12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Shape 128"/>
          <p:cNvGrpSpPr/>
          <p:nvPr/>
        </p:nvGrpSpPr>
        <p:grpSpPr>
          <a:xfrm>
            <a:off x="625966" y="299376"/>
            <a:ext cx="999312" cy="999312"/>
            <a:chOff x="348199" y="179450"/>
            <a:chExt cx="1116300" cy="1116300"/>
          </a:xfrm>
        </p:grpSpPr>
        <p:sp>
          <p:nvSpPr>
            <p:cNvPr id="129" name="Shape 12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1" name="Shape 131"/>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Shape 132"/>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Shape 133"/>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Shape 13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Shape 136"/>
          <p:cNvGrpSpPr/>
          <p:nvPr/>
        </p:nvGrpSpPr>
        <p:grpSpPr>
          <a:xfrm>
            <a:off x="713373" y="3847119"/>
            <a:ext cx="825392" cy="825392"/>
            <a:chOff x="348199" y="179450"/>
            <a:chExt cx="1116300" cy="1116300"/>
          </a:xfrm>
        </p:grpSpPr>
        <p:sp>
          <p:nvSpPr>
            <p:cNvPr id="137" name="Shape 13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9" name="Shape 139"/>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lstStyle>
            <a:lvl1pPr marL="457200" lvl="0" indent="-228600">
              <a:lnSpc>
                <a:spcPct val="100000"/>
              </a:lnSpc>
              <a:spcBef>
                <a:spcPts val="0"/>
              </a:spcBef>
              <a:spcAft>
                <a:spcPts val="0"/>
              </a:spcAft>
              <a:buSzPts val="1300"/>
              <a:buNone/>
              <a:defRPr/>
            </a:lvl1pPr>
          </a:lstStyle>
          <a:p>
            <a:endParaRPr/>
          </a:p>
        </p:txBody>
      </p:sp>
      <p:sp>
        <p:nvSpPr>
          <p:cNvPr id="140" name="Shape 14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Shape 8"/>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hyperlink" Target="http://www.uam.es/personal_pdi/ciencias/jporto/Mecanica_Lagrangiana.pdf"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ctrTitle"/>
          </p:nvPr>
        </p:nvSpPr>
        <p:spPr>
          <a:xfrm>
            <a:off x="966875" y="1845988"/>
            <a:ext cx="4255500" cy="1872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FFFFFF"/>
              </a:buClr>
              <a:buSzPts val="5000"/>
              <a:buFont typeface="Lato Light"/>
              <a:buNone/>
            </a:pPr>
            <a:r>
              <a:rPr lang="es-MX" sz="4500" b="1">
                <a:latin typeface="Century Gothic"/>
                <a:ea typeface="Century Gothic"/>
                <a:cs typeface="Century Gothic"/>
                <a:sym typeface="Century Gothic"/>
              </a:rPr>
              <a:t>Simulación de Péndulos</a:t>
            </a:r>
            <a:r>
              <a:rPr lang="es-MX" sz="4500" b="1" i="0" u="none" strike="noStrike" cap="none">
                <a:solidFill>
                  <a:srgbClr val="FFFFFF"/>
                </a:solidFill>
                <a:latin typeface="Century Gothic"/>
                <a:ea typeface="Century Gothic"/>
                <a:cs typeface="Century Gothic"/>
                <a:sym typeface="Century Gothic"/>
              </a:rPr>
              <a:t/>
            </a:r>
            <a:br>
              <a:rPr lang="es-MX" sz="4500" b="1" i="0" u="none" strike="noStrike" cap="none">
                <a:solidFill>
                  <a:srgbClr val="FFFFFF"/>
                </a:solidFill>
                <a:latin typeface="Century Gothic"/>
                <a:ea typeface="Century Gothic"/>
                <a:cs typeface="Century Gothic"/>
                <a:sym typeface="Century Gothic"/>
              </a:rPr>
            </a:br>
            <a:r>
              <a:rPr lang="es-MX" sz="4500">
                <a:latin typeface="Century Gothic"/>
                <a:ea typeface="Century Gothic"/>
                <a:cs typeface="Century Gothic"/>
                <a:sym typeface="Century Gothic"/>
              </a:rPr>
              <a:t>Ecuaciones Diferenciales</a:t>
            </a:r>
            <a:endParaRPr sz="4500" b="0" i="0" u="none" strike="noStrike" cap="none">
              <a:solidFill>
                <a:srgbClr val="FFFFFF"/>
              </a:solidFill>
              <a:latin typeface="Century Gothic"/>
              <a:ea typeface="Century Gothic"/>
              <a:cs typeface="Century Gothic"/>
              <a:sym typeface="Century Gothic"/>
            </a:endParaRPr>
          </a:p>
        </p:txBody>
      </p:sp>
      <p:sp>
        <p:nvSpPr>
          <p:cNvPr id="292" name="Shape 292"/>
          <p:cNvSpPr txBox="1"/>
          <p:nvPr/>
        </p:nvSpPr>
        <p:spPr>
          <a:xfrm>
            <a:off x="0" y="4105720"/>
            <a:ext cx="3354163" cy="954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MX" sz="1400" b="1" i="0" u="none" strike="noStrike" cap="none">
                <a:solidFill>
                  <a:schemeClr val="accent3"/>
                </a:solidFill>
                <a:latin typeface="Century Gothic"/>
                <a:ea typeface="Century Gothic"/>
                <a:cs typeface="Century Gothic"/>
                <a:sym typeface="Century Gothic"/>
              </a:rPr>
              <a:t>INTEGRANTES </a:t>
            </a:r>
            <a:endParaRPr sz="1400" b="1" i="0" u="none" strike="noStrike" cap="none">
              <a:solidFill>
                <a:schemeClr val="accent3"/>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s-MX" b="1">
                <a:solidFill>
                  <a:schemeClr val="accent3"/>
                </a:solidFill>
                <a:latin typeface="Century Gothic"/>
                <a:ea typeface="Century Gothic"/>
                <a:cs typeface="Century Gothic"/>
                <a:sym typeface="Century Gothic"/>
              </a:rPr>
              <a:t>-</a:t>
            </a:r>
            <a:r>
              <a:rPr lang="es-MX" sz="1400" b="1" i="0" u="none" strike="noStrike" cap="none">
                <a:solidFill>
                  <a:schemeClr val="accent3"/>
                </a:solidFill>
                <a:latin typeface="Century Gothic"/>
                <a:ea typeface="Century Gothic"/>
                <a:cs typeface="Century Gothic"/>
                <a:sym typeface="Century Gothic"/>
              </a:rPr>
              <a:t>Guzmán Rosales</a:t>
            </a:r>
            <a:endParaRPr sz="1400" b="1" i="0" u="none" strike="noStrike" cap="none">
              <a:solidFill>
                <a:schemeClr val="accent3"/>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s-MX" b="1">
                <a:solidFill>
                  <a:schemeClr val="accent3"/>
                </a:solidFill>
                <a:latin typeface="Century Gothic"/>
                <a:ea typeface="Century Gothic"/>
                <a:cs typeface="Century Gothic"/>
                <a:sym typeface="Century Gothic"/>
              </a:rPr>
              <a:t>-</a:t>
            </a:r>
            <a:r>
              <a:rPr lang="es-MX" sz="1400" b="1" i="0" u="none" strike="noStrike" cap="none">
                <a:solidFill>
                  <a:schemeClr val="accent3"/>
                </a:solidFill>
                <a:latin typeface="Century Gothic"/>
                <a:ea typeface="Century Gothic"/>
                <a:cs typeface="Century Gothic"/>
                <a:sym typeface="Century Gothic"/>
              </a:rPr>
              <a:t>Ramírez Velazco</a:t>
            </a:r>
            <a:endParaRPr/>
          </a:p>
          <a:p>
            <a:pPr marL="0" marR="0" lvl="0" indent="0" algn="l" rtl="0">
              <a:lnSpc>
                <a:spcPct val="100000"/>
              </a:lnSpc>
              <a:spcBef>
                <a:spcPts val="0"/>
              </a:spcBef>
              <a:spcAft>
                <a:spcPts val="0"/>
              </a:spcAft>
              <a:buNone/>
            </a:pPr>
            <a:r>
              <a:rPr lang="es-MX" b="1">
                <a:solidFill>
                  <a:schemeClr val="accent3"/>
                </a:solidFill>
                <a:latin typeface="Century Gothic"/>
                <a:ea typeface="Century Gothic"/>
                <a:cs typeface="Century Gothic"/>
                <a:sym typeface="Century Gothic"/>
              </a:rPr>
              <a:t>-</a:t>
            </a:r>
            <a:r>
              <a:rPr lang="es-MX" sz="1400" b="1" i="0" u="none" strike="noStrike" cap="none">
                <a:solidFill>
                  <a:schemeClr val="accent3"/>
                </a:solidFill>
                <a:latin typeface="Century Gothic"/>
                <a:ea typeface="Century Gothic"/>
                <a:cs typeface="Century Gothic"/>
                <a:sym typeface="Century Gothic"/>
              </a:rPr>
              <a:t>Torres González  </a:t>
            </a:r>
            <a:endParaRPr sz="1400" b="1" i="0" u="none" strike="noStrike" cap="none">
              <a:solidFill>
                <a:schemeClr val="accent3"/>
              </a:solidFill>
              <a:latin typeface="Century Gothic"/>
              <a:ea typeface="Century Gothic"/>
              <a:cs typeface="Century Gothic"/>
              <a:sym typeface="Century Gothic"/>
            </a:endParaRPr>
          </a:p>
        </p:txBody>
      </p:sp>
      <p:sp>
        <p:nvSpPr>
          <p:cNvPr id="293" name="Shape 293"/>
          <p:cNvSpPr txBox="1">
            <a:spLocks noGrp="1"/>
          </p:cNvSpPr>
          <p:nvPr>
            <p:ph type="subTitle" idx="1"/>
          </p:nvPr>
        </p:nvSpPr>
        <p:spPr>
          <a:xfrm>
            <a:off x="323925" y="3882050"/>
            <a:ext cx="2530200" cy="695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MX" u="sng"/>
              <a:t>INTEGRANTES:</a:t>
            </a:r>
            <a:endParaRPr u="sng"/>
          </a:p>
          <a:p>
            <a:pPr marL="0" lvl="0" indent="0">
              <a:spcBef>
                <a:spcPts val="0"/>
              </a:spcBef>
              <a:spcAft>
                <a:spcPts val="0"/>
              </a:spcAft>
              <a:buNone/>
            </a:pPr>
            <a:r>
              <a:rPr lang="es-MX"/>
              <a:t>Guzmán Rosales</a:t>
            </a:r>
            <a:endParaRPr/>
          </a:p>
          <a:p>
            <a:pPr marL="0" lvl="0" indent="0">
              <a:spcBef>
                <a:spcPts val="0"/>
              </a:spcBef>
              <a:spcAft>
                <a:spcPts val="0"/>
              </a:spcAft>
              <a:buNone/>
            </a:pPr>
            <a:r>
              <a:rPr lang="es-MX"/>
              <a:t>Ramírez Velazco</a:t>
            </a:r>
            <a:endParaRPr/>
          </a:p>
          <a:p>
            <a:pPr marL="0" lvl="0" indent="0">
              <a:spcBef>
                <a:spcPts val="0"/>
              </a:spcBef>
              <a:spcAft>
                <a:spcPts val="0"/>
              </a:spcAft>
              <a:buNone/>
            </a:pPr>
            <a:r>
              <a:rPr lang="es-MX"/>
              <a:t>Torres Gonzalez</a:t>
            </a:r>
            <a:endParaRPr/>
          </a:p>
        </p:txBody>
      </p:sp>
      <p:pic>
        <p:nvPicPr>
          <p:cNvPr id="294" name="Shape 294"/>
          <p:cNvPicPr preferRelativeResize="0"/>
          <p:nvPr/>
        </p:nvPicPr>
        <p:blipFill>
          <a:blip r:embed="rId3">
            <a:alphaModFix/>
          </a:blip>
          <a:stretch>
            <a:fillRect/>
          </a:stretch>
        </p:blipFill>
        <p:spPr>
          <a:xfrm>
            <a:off x="5943125" y="2029625"/>
            <a:ext cx="1959950" cy="2404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ctrTitle"/>
          </p:nvPr>
        </p:nvSpPr>
        <p:spPr>
          <a:xfrm>
            <a:off x="270200" y="719125"/>
            <a:ext cx="3914700" cy="485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MX" sz="2200" b="1">
                <a:latin typeface="Lato"/>
                <a:ea typeface="Lato"/>
                <a:cs typeface="Lato"/>
                <a:sym typeface="Lato"/>
              </a:rPr>
              <a:t>CASO 3: </a:t>
            </a:r>
            <a:endParaRPr sz="2200" b="1">
              <a:latin typeface="Lato"/>
              <a:ea typeface="Lato"/>
              <a:cs typeface="Lato"/>
              <a:sym typeface="Lato"/>
            </a:endParaRPr>
          </a:p>
          <a:p>
            <a:pPr marL="0" lvl="0" indent="0">
              <a:spcBef>
                <a:spcPts val="0"/>
              </a:spcBef>
              <a:spcAft>
                <a:spcPts val="0"/>
              </a:spcAft>
              <a:buNone/>
            </a:pPr>
            <a:r>
              <a:rPr lang="es-MX" sz="2200" b="1">
                <a:latin typeface="Lato"/>
                <a:ea typeface="Lato"/>
                <a:cs typeface="Lato"/>
                <a:sym typeface="Lato"/>
              </a:rPr>
              <a:t>PÉNDULO SIMPLE</a:t>
            </a:r>
            <a:endParaRPr sz="2200" b="1">
              <a:latin typeface="Lato"/>
              <a:ea typeface="Lato"/>
              <a:cs typeface="Lato"/>
              <a:sym typeface="Lato"/>
            </a:endParaRPr>
          </a:p>
        </p:txBody>
      </p:sp>
      <p:pic>
        <p:nvPicPr>
          <p:cNvPr id="359" name="Shape 359"/>
          <p:cNvPicPr preferRelativeResize="0"/>
          <p:nvPr/>
        </p:nvPicPr>
        <p:blipFill>
          <a:blip r:embed="rId3">
            <a:alphaModFix/>
          </a:blip>
          <a:stretch>
            <a:fillRect/>
          </a:stretch>
        </p:blipFill>
        <p:spPr>
          <a:xfrm>
            <a:off x="3399075" y="1204225"/>
            <a:ext cx="5425825" cy="3471350"/>
          </a:xfrm>
          <a:prstGeom prst="rect">
            <a:avLst/>
          </a:prstGeom>
          <a:noFill/>
          <a:ln>
            <a:noFill/>
          </a:ln>
        </p:spPr>
      </p:pic>
      <p:sp>
        <p:nvSpPr>
          <p:cNvPr id="360" name="Shape 360"/>
          <p:cNvSpPr txBox="1"/>
          <p:nvPr/>
        </p:nvSpPr>
        <p:spPr>
          <a:xfrm>
            <a:off x="416425" y="1528550"/>
            <a:ext cx="2391300" cy="628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MX" sz="1600" i="1"/>
              <a:t>Condiciones iniciales:</a:t>
            </a:r>
            <a:r>
              <a:rPr lang="es-MX" sz="1600"/>
              <a:t> </a:t>
            </a:r>
            <a:endParaRPr sz="1600"/>
          </a:p>
          <a:p>
            <a:pPr marL="0" lvl="0" indent="0" rtl="0">
              <a:spcBef>
                <a:spcPts val="0"/>
              </a:spcBef>
              <a:spcAft>
                <a:spcPts val="0"/>
              </a:spcAft>
              <a:buNone/>
            </a:pPr>
            <a:r>
              <a:rPr lang="es-MX" sz="1600"/>
              <a:t>x0 = [π/4,0,0,0]</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title"/>
          </p:nvPr>
        </p:nvSpPr>
        <p:spPr>
          <a:xfrm>
            <a:off x="352800" y="288350"/>
            <a:ext cx="4862100" cy="940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s-MX" sz="4000" u="sng">
                <a:latin typeface="Century Gothic"/>
                <a:ea typeface="Century Gothic"/>
                <a:cs typeface="Century Gothic"/>
                <a:sym typeface="Century Gothic"/>
              </a:rPr>
              <a:t>4. CONCLUSIONES</a:t>
            </a:r>
            <a:endParaRPr sz="4000" u="sng"/>
          </a:p>
        </p:txBody>
      </p:sp>
      <p:sp>
        <p:nvSpPr>
          <p:cNvPr id="366" name="Shape 366"/>
          <p:cNvSpPr txBox="1">
            <a:spLocks noGrp="1"/>
          </p:cNvSpPr>
          <p:nvPr>
            <p:ph type="body" idx="1"/>
          </p:nvPr>
        </p:nvSpPr>
        <p:spPr>
          <a:xfrm>
            <a:off x="1232000" y="1228850"/>
            <a:ext cx="6495900" cy="1361400"/>
          </a:xfrm>
          <a:prstGeom prst="rect">
            <a:avLst/>
          </a:prstGeom>
        </p:spPr>
        <p:txBody>
          <a:bodyPr spcFirstLastPara="1" wrap="square" lIns="91425" tIns="91425" rIns="91425" bIns="91425" anchor="t" anchorCtr="0">
            <a:noAutofit/>
          </a:bodyPr>
          <a:lstStyle/>
          <a:p>
            <a:pPr marL="0" lvl="0" indent="0" algn="just">
              <a:spcBef>
                <a:spcPts val="0"/>
              </a:spcBef>
              <a:spcAft>
                <a:spcPts val="1600"/>
              </a:spcAft>
              <a:buNone/>
            </a:pPr>
            <a:r>
              <a:rPr lang="es-MX" sz="1500" dirty="0">
                <a:latin typeface="Century Gothic"/>
                <a:ea typeface="Century Gothic"/>
                <a:cs typeface="Century Gothic"/>
                <a:sym typeface="Century Gothic"/>
              </a:rPr>
              <a:t>Pudimos trabajar con varias herramientas de </a:t>
            </a:r>
            <a:r>
              <a:rPr lang="es-MX" sz="1500" dirty="0" err="1">
                <a:latin typeface="Century Gothic"/>
                <a:ea typeface="Century Gothic"/>
                <a:cs typeface="Century Gothic"/>
                <a:sym typeface="Century Gothic"/>
              </a:rPr>
              <a:t>python</a:t>
            </a:r>
            <a:r>
              <a:rPr lang="es-MX" sz="1500" dirty="0">
                <a:latin typeface="Century Gothic"/>
                <a:ea typeface="Century Gothic"/>
                <a:cs typeface="Century Gothic"/>
                <a:sym typeface="Century Gothic"/>
              </a:rPr>
              <a:t> que nos mostraron el comportamiento de fenómenos como los diversos casos del péndulo sin tener que llevar a la vida real estos modelos que probablemente nos hubiera llevado más tiempo, cumpliendo el objetivo de la clase Simulación matemática.</a:t>
            </a:r>
            <a:endParaRPr sz="1500" dirty="0">
              <a:latin typeface="Century Gothic"/>
              <a:ea typeface="Century Gothic"/>
              <a:cs typeface="Century Gothic"/>
              <a:sym typeface="Century Gothic"/>
            </a:endParaRPr>
          </a:p>
        </p:txBody>
      </p:sp>
      <p:pic>
        <p:nvPicPr>
          <p:cNvPr id="367" name="Shape 367"/>
          <p:cNvPicPr preferRelativeResize="0"/>
          <p:nvPr/>
        </p:nvPicPr>
        <p:blipFill>
          <a:blip r:embed="rId3">
            <a:alphaModFix/>
          </a:blip>
          <a:stretch>
            <a:fillRect/>
          </a:stretch>
        </p:blipFill>
        <p:spPr>
          <a:xfrm>
            <a:off x="3354675" y="2931650"/>
            <a:ext cx="2434662" cy="1984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p:nvPr/>
        </p:nvSpPr>
        <p:spPr>
          <a:xfrm>
            <a:off x="3889022" y="3436921"/>
            <a:ext cx="406400" cy="496711"/>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3" name="Shape 373"/>
          <p:cNvSpPr txBox="1"/>
          <p:nvPr/>
        </p:nvSpPr>
        <p:spPr>
          <a:xfrm>
            <a:off x="131725" y="437100"/>
            <a:ext cx="6156000" cy="4269300"/>
          </a:xfrm>
          <a:prstGeom prst="rect">
            <a:avLst/>
          </a:prstGeom>
          <a:noFill/>
          <a:ln>
            <a:noFill/>
          </a:ln>
        </p:spPr>
        <p:txBody>
          <a:bodyPr spcFirstLastPara="1" wrap="square" lIns="91425" tIns="91425" rIns="91425" bIns="91425" anchor="t" anchorCtr="0">
            <a:noAutofit/>
          </a:bodyPr>
          <a:lstStyle/>
          <a:p>
            <a:pPr marL="457200" lvl="0" indent="-330200" algn="just" rtl="0">
              <a:lnSpc>
                <a:spcPct val="115000"/>
              </a:lnSpc>
              <a:spcBef>
                <a:spcPts val="0"/>
              </a:spcBef>
              <a:spcAft>
                <a:spcPts val="0"/>
              </a:spcAft>
              <a:buSzPts val="1600"/>
              <a:buFont typeface="Century Gothic"/>
              <a:buChar char="-"/>
            </a:pPr>
            <a:r>
              <a:rPr lang="es-MX" sz="1600" dirty="0">
                <a:latin typeface="Century Gothic"/>
                <a:ea typeface="Century Gothic"/>
                <a:cs typeface="Century Gothic"/>
                <a:sym typeface="Century Gothic"/>
              </a:rPr>
              <a:t>En este proyecto, se encontró el </a:t>
            </a:r>
            <a:r>
              <a:rPr lang="es-MX" sz="1600" dirty="0" err="1">
                <a:latin typeface="Century Gothic"/>
                <a:ea typeface="Century Gothic"/>
                <a:cs typeface="Century Gothic"/>
                <a:sym typeface="Century Gothic"/>
              </a:rPr>
              <a:t>lagrangiano</a:t>
            </a:r>
            <a:r>
              <a:rPr lang="es-MX" sz="1600" dirty="0">
                <a:latin typeface="Century Gothic"/>
                <a:ea typeface="Century Gothic"/>
                <a:cs typeface="Century Gothic"/>
                <a:sym typeface="Century Gothic"/>
              </a:rPr>
              <a:t> del sistema físico elegido (péndulo esférico), y por medio de este, se obtuvieron las ecuaciones de movimiento, las cuales son muy </a:t>
            </a:r>
            <a:r>
              <a:rPr lang="es-MX" sz="1600" dirty="0" err="1">
                <a:latin typeface="Century Gothic"/>
                <a:ea typeface="Century Gothic"/>
                <a:cs typeface="Century Gothic"/>
                <a:sym typeface="Century Gothic"/>
              </a:rPr>
              <a:t>dificiles</a:t>
            </a:r>
            <a:r>
              <a:rPr lang="es-MX" sz="1600" dirty="0">
                <a:latin typeface="Century Gothic"/>
                <a:ea typeface="Century Gothic"/>
                <a:cs typeface="Century Gothic"/>
                <a:sym typeface="Century Gothic"/>
              </a:rPr>
              <a:t> de resolver de forma </a:t>
            </a:r>
            <a:r>
              <a:rPr lang="es-MX" sz="1600" dirty="0" err="1">
                <a:latin typeface="Century Gothic"/>
                <a:ea typeface="Century Gothic"/>
                <a:cs typeface="Century Gothic"/>
                <a:sym typeface="Century Gothic"/>
              </a:rPr>
              <a:t>análitica</a:t>
            </a:r>
            <a:r>
              <a:rPr lang="es-MX" sz="1600" dirty="0">
                <a:latin typeface="Century Gothic"/>
                <a:ea typeface="Century Gothic"/>
                <a:cs typeface="Century Gothic"/>
                <a:sym typeface="Century Gothic"/>
              </a:rPr>
              <a:t>. </a:t>
            </a:r>
            <a:endParaRPr sz="1600" dirty="0">
              <a:latin typeface="Century Gothic"/>
              <a:ea typeface="Century Gothic"/>
              <a:cs typeface="Century Gothic"/>
              <a:sym typeface="Century Gothic"/>
            </a:endParaRPr>
          </a:p>
          <a:p>
            <a:pPr marL="0" lvl="0" indent="0" algn="just" rtl="0">
              <a:lnSpc>
                <a:spcPct val="115000"/>
              </a:lnSpc>
              <a:spcBef>
                <a:spcPts val="0"/>
              </a:spcBef>
              <a:spcAft>
                <a:spcPts val="0"/>
              </a:spcAft>
              <a:buNone/>
            </a:pPr>
            <a:endParaRPr sz="1600" dirty="0">
              <a:latin typeface="Century Gothic"/>
              <a:ea typeface="Century Gothic"/>
              <a:cs typeface="Century Gothic"/>
              <a:sym typeface="Century Gothic"/>
            </a:endParaRPr>
          </a:p>
          <a:p>
            <a:pPr marL="457200" lvl="0" indent="-330200" algn="just" rtl="0">
              <a:lnSpc>
                <a:spcPct val="115000"/>
              </a:lnSpc>
              <a:spcBef>
                <a:spcPts val="0"/>
              </a:spcBef>
              <a:spcAft>
                <a:spcPts val="0"/>
              </a:spcAft>
              <a:buSzPts val="1600"/>
              <a:buFont typeface="Century Gothic"/>
              <a:buChar char="-"/>
            </a:pPr>
            <a:r>
              <a:rPr lang="es-MX" sz="1600" dirty="0">
                <a:latin typeface="Century Gothic"/>
                <a:ea typeface="Century Gothic"/>
                <a:cs typeface="Century Gothic"/>
                <a:sym typeface="Century Gothic"/>
              </a:rPr>
              <a:t>Se logró exitosamente aplicar los conocimientos de simulación matemática para resolver las ecuaciones de movimiento y programar la simulación del péndulo.</a:t>
            </a:r>
            <a:endParaRPr sz="1600" dirty="0">
              <a:latin typeface="Century Gothic"/>
              <a:ea typeface="Century Gothic"/>
              <a:cs typeface="Century Gothic"/>
              <a:sym typeface="Century Gothic"/>
            </a:endParaRPr>
          </a:p>
          <a:p>
            <a:pPr marL="0" lvl="0" indent="0" algn="just" rtl="0">
              <a:lnSpc>
                <a:spcPct val="115000"/>
              </a:lnSpc>
              <a:spcBef>
                <a:spcPts val="0"/>
              </a:spcBef>
              <a:spcAft>
                <a:spcPts val="0"/>
              </a:spcAft>
              <a:buNone/>
            </a:pPr>
            <a:r>
              <a:rPr lang="es-MX" sz="1600" dirty="0">
                <a:latin typeface="Century Gothic"/>
                <a:ea typeface="Century Gothic"/>
                <a:cs typeface="Century Gothic"/>
                <a:sym typeface="Century Gothic"/>
              </a:rPr>
              <a:t> </a:t>
            </a:r>
            <a:endParaRPr sz="1600" dirty="0">
              <a:latin typeface="Century Gothic"/>
              <a:ea typeface="Century Gothic"/>
              <a:cs typeface="Century Gothic"/>
              <a:sym typeface="Century Gothic"/>
            </a:endParaRPr>
          </a:p>
          <a:p>
            <a:pPr marL="457200" lvl="0" indent="-330200" algn="just" rtl="0">
              <a:lnSpc>
                <a:spcPct val="115000"/>
              </a:lnSpc>
              <a:spcBef>
                <a:spcPts val="0"/>
              </a:spcBef>
              <a:spcAft>
                <a:spcPts val="0"/>
              </a:spcAft>
              <a:buSzPts val="1600"/>
              <a:buFont typeface="Century Gothic"/>
              <a:buChar char="-"/>
            </a:pPr>
            <a:r>
              <a:rPr lang="es-MX" sz="1600" dirty="0">
                <a:latin typeface="Century Gothic"/>
                <a:ea typeface="Century Gothic"/>
                <a:cs typeface="Century Gothic"/>
                <a:sym typeface="Century Gothic"/>
              </a:rPr>
              <a:t>En la realidad no se reproduce lo mismo que en nuestra simulación pues no se tomaron en cuenta fuerzas como la resistencia del aire, la ligera elasticidad de la hilaza, la pérdida de masa al ir cayendo la pintura y la fricción de la hilaza con el palo del que está sostenida.</a:t>
            </a:r>
            <a:endParaRPr sz="1600" dirty="0">
              <a:latin typeface="Century Gothic"/>
              <a:ea typeface="Century Gothic"/>
              <a:cs typeface="Century Gothic"/>
              <a:sym typeface="Century Gothic"/>
            </a:endParaRPr>
          </a:p>
          <a:p>
            <a:pPr marL="0" lvl="0" indent="0" algn="just" rtl="0">
              <a:lnSpc>
                <a:spcPct val="115000"/>
              </a:lnSpc>
              <a:spcBef>
                <a:spcPts val="0"/>
              </a:spcBef>
              <a:spcAft>
                <a:spcPts val="0"/>
              </a:spcAft>
              <a:buNone/>
            </a:pPr>
            <a:endParaRPr sz="1800" dirty="0">
              <a:latin typeface="Century Gothic"/>
              <a:ea typeface="Century Gothic"/>
              <a:cs typeface="Century Gothic"/>
              <a:sym typeface="Century Gothic"/>
            </a:endParaRPr>
          </a:p>
          <a:p>
            <a:pPr marL="0" lvl="0" indent="0">
              <a:spcBef>
                <a:spcPts val="0"/>
              </a:spcBef>
              <a:spcAft>
                <a:spcPts val="0"/>
              </a:spcAft>
              <a:buNone/>
            </a:pPr>
            <a:r>
              <a:rPr lang="es-MX" sz="1800" dirty="0">
                <a:latin typeface="Century Gothic"/>
                <a:ea typeface="Century Gothic"/>
                <a:cs typeface="Century Gothic"/>
                <a:sym typeface="Century Gothic"/>
              </a:rPr>
              <a:t> </a:t>
            </a:r>
            <a:endParaRPr sz="1800" dirty="0">
              <a:latin typeface="Century Gothic"/>
              <a:ea typeface="Century Gothic"/>
              <a:cs typeface="Century Gothic"/>
              <a:sym typeface="Century Gothic"/>
            </a:endParaRPr>
          </a:p>
        </p:txBody>
      </p:sp>
      <p:pic>
        <p:nvPicPr>
          <p:cNvPr id="374" name="Shape 374"/>
          <p:cNvPicPr preferRelativeResize="0"/>
          <p:nvPr/>
        </p:nvPicPr>
        <p:blipFill rotWithShape="1">
          <a:blip r:embed="rId3">
            <a:alphaModFix/>
          </a:blip>
          <a:srcRect l="24905" r="8926"/>
          <a:stretch/>
        </p:blipFill>
        <p:spPr>
          <a:xfrm>
            <a:off x="6287725" y="3131500"/>
            <a:ext cx="2186325" cy="1857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s-MX" sz="900">
                <a:solidFill>
                  <a:schemeClr val="lt1"/>
                </a:solidFill>
                <a:latin typeface="Nunito"/>
                <a:ea typeface="Nunito"/>
                <a:cs typeface="Nunito"/>
                <a:sym typeface="Nunito"/>
              </a:rPr>
              <a:t>13</a:t>
            </a:fld>
            <a:endParaRPr sz="900">
              <a:solidFill>
                <a:schemeClr val="lt1"/>
              </a:solidFill>
              <a:latin typeface="Nunito"/>
              <a:ea typeface="Nunito"/>
              <a:cs typeface="Nunito"/>
              <a:sym typeface="Nunito"/>
            </a:endParaRPr>
          </a:p>
        </p:txBody>
      </p:sp>
      <p:sp>
        <p:nvSpPr>
          <p:cNvPr id="380" name="Shape 380"/>
          <p:cNvSpPr txBox="1"/>
          <p:nvPr/>
        </p:nvSpPr>
        <p:spPr>
          <a:xfrm>
            <a:off x="195850" y="327425"/>
            <a:ext cx="4844700" cy="3164400"/>
          </a:xfrm>
          <a:prstGeom prst="rect">
            <a:avLst/>
          </a:prstGeom>
          <a:noFill/>
          <a:ln>
            <a:noFill/>
          </a:ln>
        </p:spPr>
        <p:txBody>
          <a:bodyPr spcFirstLastPara="1" wrap="square" lIns="91425" tIns="91425" rIns="91425" bIns="91425" anchor="t" anchorCtr="0">
            <a:noAutofit/>
          </a:bodyPr>
          <a:lstStyle/>
          <a:p>
            <a:pPr marL="457200" lvl="0" indent="-336550" rtl="0">
              <a:spcBef>
                <a:spcPts val="0"/>
              </a:spcBef>
              <a:spcAft>
                <a:spcPts val="0"/>
              </a:spcAft>
              <a:buClr>
                <a:srgbClr val="FFFFFF"/>
              </a:buClr>
              <a:buSzPts val="1700"/>
              <a:buChar char="-"/>
            </a:pPr>
            <a:r>
              <a:rPr lang="es-MX" sz="1700" dirty="0">
                <a:solidFill>
                  <a:srgbClr val="FFFFFF"/>
                </a:solidFill>
              </a:rPr>
              <a:t>El resultado de este proyecto es de suma importancia pues a partir del análisis de la simulación, pudimos comprender cómo influyen las aceleraciones proporcionadas al movimiento del péndulo, y al momento de hacer las pruebas experimentales, se podrá utilizar este conocimiento para predecir las trayectorias que tendrá el péndulo y por consiguiente, el tipo de figuras que se formarían.</a:t>
            </a:r>
            <a:endParaRPr sz="1700" dirty="0">
              <a:solidFill>
                <a:srgbClr val="FFFFFF"/>
              </a:solidFill>
            </a:endParaRPr>
          </a:p>
        </p:txBody>
      </p:sp>
      <p:pic>
        <p:nvPicPr>
          <p:cNvPr id="381" name="Shape 381"/>
          <p:cNvPicPr preferRelativeResize="0"/>
          <p:nvPr/>
        </p:nvPicPr>
        <p:blipFill rotWithShape="1">
          <a:blip r:embed="rId3">
            <a:alphaModFix/>
          </a:blip>
          <a:srcRect l="9822" t="13374" r="16103" b="13898"/>
          <a:stretch/>
        </p:blipFill>
        <p:spPr>
          <a:xfrm>
            <a:off x="309200" y="3083200"/>
            <a:ext cx="2515075" cy="1851750"/>
          </a:xfrm>
          <a:prstGeom prst="rect">
            <a:avLst/>
          </a:prstGeom>
          <a:noFill/>
          <a:ln>
            <a:noFill/>
          </a:ln>
        </p:spPr>
      </p:pic>
      <p:pic>
        <p:nvPicPr>
          <p:cNvPr id="382" name="Shape 382"/>
          <p:cNvPicPr preferRelativeResize="0"/>
          <p:nvPr/>
        </p:nvPicPr>
        <p:blipFill>
          <a:blip r:embed="rId4">
            <a:alphaModFix/>
          </a:blip>
          <a:stretch>
            <a:fillRect/>
          </a:stretch>
        </p:blipFill>
        <p:spPr>
          <a:xfrm>
            <a:off x="3048000" y="3151825"/>
            <a:ext cx="3048000" cy="1714500"/>
          </a:xfrm>
          <a:prstGeom prst="rect">
            <a:avLst/>
          </a:prstGeom>
          <a:noFill/>
          <a:ln>
            <a:noFill/>
          </a:ln>
        </p:spPr>
      </p:pic>
      <p:pic>
        <p:nvPicPr>
          <p:cNvPr id="383" name="Shape 383"/>
          <p:cNvPicPr preferRelativeResize="0"/>
          <p:nvPr/>
        </p:nvPicPr>
        <p:blipFill>
          <a:blip r:embed="rId5">
            <a:alphaModFix/>
          </a:blip>
          <a:stretch>
            <a:fillRect/>
          </a:stretch>
        </p:blipFill>
        <p:spPr>
          <a:xfrm>
            <a:off x="5192950" y="152400"/>
            <a:ext cx="3798652" cy="2279191"/>
          </a:xfrm>
          <a:prstGeom prst="rect">
            <a:avLst/>
          </a:prstGeom>
          <a:noFill/>
          <a:ln>
            <a:noFill/>
          </a:ln>
        </p:spPr>
      </p:pic>
      <p:pic>
        <p:nvPicPr>
          <p:cNvPr id="384" name="Shape 384"/>
          <p:cNvPicPr preferRelativeResize="0"/>
          <p:nvPr/>
        </p:nvPicPr>
        <p:blipFill>
          <a:blip r:embed="rId6">
            <a:alphaModFix/>
          </a:blip>
          <a:stretch>
            <a:fillRect/>
          </a:stretch>
        </p:blipFill>
        <p:spPr>
          <a:xfrm>
            <a:off x="6210313" y="2620840"/>
            <a:ext cx="2765437" cy="19268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a:spLocks noGrp="1"/>
          </p:cNvSpPr>
          <p:nvPr>
            <p:ph type="ctrTitle"/>
          </p:nvPr>
        </p:nvSpPr>
        <p:spPr>
          <a:xfrm>
            <a:off x="681125" y="496468"/>
            <a:ext cx="4255500" cy="811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434343"/>
              </a:buClr>
              <a:buSzPts val="4800"/>
              <a:buFont typeface="Lato Hairline"/>
              <a:buNone/>
            </a:pPr>
            <a:r>
              <a:rPr lang="es-MX" sz="4600" b="1" i="0" u="none" strike="noStrike" cap="none">
                <a:solidFill>
                  <a:srgbClr val="FFFFFF"/>
                </a:solidFill>
                <a:latin typeface="Century Gothic"/>
                <a:ea typeface="Century Gothic"/>
                <a:cs typeface="Century Gothic"/>
                <a:sym typeface="Century Gothic"/>
              </a:rPr>
              <a:t>Bibliografía</a:t>
            </a:r>
            <a:endParaRPr sz="4600">
              <a:solidFill>
                <a:srgbClr val="FFFFFF"/>
              </a:solidFill>
            </a:endParaRPr>
          </a:p>
        </p:txBody>
      </p:sp>
      <p:sp>
        <p:nvSpPr>
          <p:cNvPr id="390" name="Shape 390"/>
          <p:cNvSpPr txBox="1">
            <a:spLocks noGrp="1"/>
          </p:cNvSpPr>
          <p:nvPr>
            <p:ph type="subTitle" idx="1"/>
          </p:nvPr>
        </p:nvSpPr>
        <p:spPr>
          <a:xfrm>
            <a:off x="681125" y="1470250"/>
            <a:ext cx="4255500" cy="202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500">
              <a:solidFill>
                <a:srgbClr val="FFFFFF"/>
              </a:solidFill>
              <a:latin typeface="Century Gothic"/>
              <a:ea typeface="Century Gothic"/>
              <a:cs typeface="Century Gothic"/>
              <a:sym typeface="Century Gothic"/>
            </a:endParaRPr>
          </a:p>
          <a:p>
            <a:pPr marL="457200" marR="0" lvl="0" indent="-323850" algn="l" rtl="0">
              <a:lnSpc>
                <a:spcPct val="100000"/>
              </a:lnSpc>
              <a:spcBef>
                <a:spcPts val="0"/>
              </a:spcBef>
              <a:spcAft>
                <a:spcPts val="0"/>
              </a:spcAft>
              <a:buClr>
                <a:srgbClr val="FFFFFF"/>
              </a:buClr>
              <a:buSzPts val="1500"/>
              <a:buFont typeface="Century Gothic"/>
              <a:buChar char="●"/>
            </a:pPr>
            <a:r>
              <a:rPr lang="es-MX" sz="1500">
                <a:solidFill>
                  <a:srgbClr val="FFFFFF"/>
                </a:solidFill>
                <a:latin typeface="Century Gothic"/>
                <a:ea typeface="Century Gothic"/>
                <a:cs typeface="Century Gothic"/>
                <a:sym typeface="Century Gothic"/>
              </a:rPr>
              <a:t>Velasco, E. (Octubre de 2014). </a:t>
            </a:r>
            <a:r>
              <a:rPr lang="es-MX" sz="1500" i="1">
                <a:solidFill>
                  <a:srgbClr val="FFFFFF"/>
                </a:solidFill>
                <a:latin typeface="Century Gothic"/>
                <a:ea typeface="Century Gothic"/>
                <a:cs typeface="Century Gothic"/>
                <a:sym typeface="Century Gothic"/>
              </a:rPr>
              <a:t>Mecánica Lagrangiana y Hamiltoniana</a:t>
            </a:r>
            <a:r>
              <a:rPr lang="es-MX" sz="1500">
                <a:solidFill>
                  <a:srgbClr val="FFFFFF"/>
                </a:solidFill>
                <a:latin typeface="Century Gothic"/>
                <a:ea typeface="Century Gothic"/>
                <a:cs typeface="Century Gothic"/>
                <a:sym typeface="Century Gothic"/>
              </a:rPr>
              <a:t>. Obtenido de Universidad Autónoma de Madrid: </a:t>
            </a:r>
            <a:r>
              <a:rPr lang="es-MX" sz="1500" u="sng">
                <a:solidFill>
                  <a:schemeClr val="hlink"/>
                </a:solidFill>
                <a:latin typeface="Century Gothic"/>
                <a:ea typeface="Century Gothic"/>
                <a:cs typeface="Century Gothic"/>
                <a:sym typeface="Century Gothic"/>
                <a:hlinkClick r:id="rId3"/>
              </a:rPr>
              <a:t>http://www.uam.es/personal_pdi/ciencias/jporto/Mecanica_Lagrangiana.pdf</a:t>
            </a:r>
            <a:endParaRPr sz="1500">
              <a:solidFill>
                <a:srgbClr val="FFFFFF"/>
              </a:solidFill>
              <a:latin typeface="Century Gothic"/>
              <a:ea typeface="Century Gothic"/>
              <a:cs typeface="Century Gothic"/>
              <a:sym typeface="Century Gothic"/>
            </a:endParaRPr>
          </a:p>
          <a:p>
            <a:pPr marL="457200" lvl="0" indent="-323850" rtl="0">
              <a:spcBef>
                <a:spcPts val="0"/>
              </a:spcBef>
              <a:spcAft>
                <a:spcPts val="0"/>
              </a:spcAft>
              <a:buClr>
                <a:srgbClr val="FFFFFF"/>
              </a:buClr>
              <a:buSzPts val="1500"/>
              <a:buFont typeface="Century Gothic"/>
              <a:buChar char="●"/>
            </a:pPr>
            <a:r>
              <a:rPr lang="es-MX" sz="1500">
                <a:solidFill>
                  <a:srgbClr val="FFFFFF"/>
                </a:solidFill>
                <a:latin typeface="Century Gothic"/>
                <a:ea typeface="Century Gothic"/>
                <a:cs typeface="Century Gothic"/>
                <a:sym typeface="Century Gothic"/>
              </a:rPr>
              <a:t>Taylor, J. R. (2002). Chapter 7: Lagrange's equations. En </a:t>
            </a:r>
            <a:r>
              <a:rPr lang="es-MX" sz="1500" i="1">
                <a:solidFill>
                  <a:srgbClr val="FFFFFF"/>
                </a:solidFill>
                <a:latin typeface="Century Gothic"/>
                <a:ea typeface="Century Gothic"/>
                <a:cs typeface="Century Gothic"/>
                <a:sym typeface="Century Gothic"/>
              </a:rPr>
              <a:t>Classical Mechanics</a:t>
            </a:r>
            <a:r>
              <a:rPr lang="es-MX" sz="1500">
                <a:solidFill>
                  <a:srgbClr val="FFFFFF"/>
                </a:solidFill>
                <a:latin typeface="Century Gothic"/>
                <a:ea typeface="Century Gothic"/>
                <a:cs typeface="Century Gothic"/>
                <a:sym typeface="Century Gothic"/>
              </a:rPr>
              <a:t> (págs. 237-281). University Science Books.</a:t>
            </a:r>
            <a:endParaRPr sz="150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s-MX" sz="1400">
                <a:solidFill>
                  <a:srgbClr val="FFFFFF"/>
                </a:solidFill>
                <a:latin typeface="Century Gothic"/>
                <a:ea typeface="Century Gothic"/>
                <a:cs typeface="Century Gothic"/>
                <a:sym typeface="Century Gothic"/>
              </a:rPr>
              <a:t> </a:t>
            </a:r>
            <a:endParaRPr sz="140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endParaRPr sz="110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a:solidFill>
                <a:schemeClr val="dk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aphicFrame>
        <p:nvGraphicFramePr>
          <p:cNvPr id="299" name="Shape 299"/>
          <p:cNvGraphicFramePr/>
          <p:nvPr/>
        </p:nvGraphicFramePr>
        <p:xfrm>
          <a:off x="339325" y="1013400"/>
          <a:ext cx="3000000" cy="3000000"/>
        </p:xfrm>
        <a:graphic>
          <a:graphicData uri="http://schemas.openxmlformats.org/drawingml/2006/table">
            <a:tbl>
              <a:tblPr>
                <a:noFill/>
                <a:tableStyleId>{523EE506-2788-4B56-B072-ECF9ABAEAE96}</a:tableStyleId>
              </a:tblPr>
              <a:tblGrid>
                <a:gridCol w="3196775"/>
                <a:gridCol w="3196775"/>
              </a:tblGrid>
              <a:tr h="670800">
                <a:tc>
                  <a:txBody>
                    <a:bodyPr/>
                    <a:lstStyle/>
                    <a:p>
                      <a:pPr marL="0" lvl="0" indent="0">
                        <a:spcBef>
                          <a:spcPts val="0"/>
                        </a:spcBef>
                        <a:spcAft>
                          <a:spcPts val="0"/>
                        </a:spcAft>
                        <a:buNone/>
                      </a:pPr>
                      <a:r>
                        <a:rPr lang="es-MX" b="1"/>
                        <a:t>1. OBJETIVOS</a:t>
                      </a:r>
                      <a:endParaRPr b="1"/>
                    </a:p>
                  </a:txBody>
                  <a:tcPr marL="91425" marR="91425" marT="91425" marB="91425"/>
                </a:tc>
                <a:tc>
                  <a:txBody>
                    <a:bodyPr/>
                    <a:lstStyle/>
                    <a:p>
                      <a:pPr marL="0" lvl="0" indent="0">
                        <a:spcBef>
                          <a:spcPts val="0"/>
                        </a:spcBef>
                        <a:spcAft>
                          <a:spcPts val="0"/>
                        </a:spcAft>
                        <a:buNone/>
                      </a:pPr>
                      <a:r>
                        <a:rPr lang="es-MX">
                          <a:latin typeface="Century Gothic"/>
                          <a:ea typeface="Century Gothic"/>
                          <a:cs typeface="Century Gothic"/>
                          <a:sym typeface="Century Gothic"/>
                        </a:rPr>
                        <a:t>Se presenta el objetivo general y los específicos o secundarios.</a:t>
                      </a:r>
                      <a:endParaRPr>
                        <a:latin typeface="Century Gothic"/>
                        <a:ea typeface="Century Gothic"/>
                        <a:cs typeface="Century Gothic"/>
                        <a:sym typeface="Century Gothic"/>
                      </a:endParaRPr>
                    </a:p>
                  </a:txBody>
                  <a:tcPr marL="91425" marR="91425" marT="91425" marB="91425"/>
                </a:tc>
              </a:tr>
              <a:tr h="800175">
                <a:tc>
                  <a:txBody>
                    <a:bodyPr/>
                    <a:lstStyle/>
                    <a:p>
                      <a:pPr marL="0" lvl="0" indent="0">
                        <a:spcBef>
                          <a:spcPts val="0"/>
                        </a:spcBef>
                        <a:spcAft>
                          <a:spcPts val="0"/>
                        </a:spcAft>
                        <a:buNone/>
                      </a:pPr>
                      <a:r>
                        <a:rPr lang="es-MX" b="1"/>
                        <a:t>2.  MODELO</a:t>
                      </a:r>
                      <a:endParaRPr b="1"/>
                    </a:p>
                  </a:txBody>
                  <a:tcPr marL="91425" marR="91425" marT="91425" marB="91425"/>
                </a:tc>
                <a:tc>
                  <a:txBody>
                    <a:bodyPr/>
                    <a:lstStyle/>
                    <a:p>
                      <a:pPr marL="0" lvl="0" indent="0">
                        <a:spcBef>
                          <a:spcPts val="0"/>
                        </a:spcBef>
                        <a:spcAft>
                          <a:spcPts val="0"/>
                        </a:spcAft>
                        <a:buNone/>
                      </a:pPr>
                      <a:r>
                        <a:rPr lang="es-MX">
                          <a:latin typeface="Century Gothic"/>
                          <a:ea typeface="Century Gothic"/>
                          <a:cs typeface="Century Gothic"/>
                          <a:sym typeface="Century Gothic"/>
                        </a:rPr>
                        <a:t>Se muestra el modelo matemático en el que nos basamos y las ecuaciones diferenciales que usamos.</a:t>
                      </a:r>
                      <a:endParaRPr>
                        <a:latin typeface="Century Gothic"/>
                        <a:ea typeface="Century Gothic"/>
                        <a:cs typeface="Century Gothic"/>
                        <a:sym typeface="Century Gothic"/>
                      </a:endParaRPr>
                    </a:p>
                  </a:txBody>
                  <a:tcPr marL="91425" marR="91425" marT="91425" marB="91425"/>
                </a:tc>
              </a:tr>
              <a:tr h="964400">
                <a:tc>
                  <a:txBody>
                    <a:bodyPr/>
                    <a:lstStyle/>
                    <a:p>
                      <a:pPr marL="0" lvl="0" indent="0">
                        <a:spcBef>
                          <a:spcPts val="0"/>
                        </a:spcBef>
                        <a:spcAft>
                          <a:spcPts val="0"/>
                        </a:spcAft>
                        <a:buNone/>
                      </a:pPr>
                      <a:r>
                        <a:rPr lang="es-MX" b="1"/>
                        <a:t>3. SIMULACIÓN</a:t>
                      </a:r>
                      <a:endParaRPr b="1"/>
                    </a:p>
                  </a:txBody>
                  <a:tcPr marL="91425" marR="91425" marT="91425" marB="91425"/>
                </a:tc>
                <a:tc>
                  <a:txBody>
                    <a:bodyPr/>
                    <a:lstStyle/>
                    <a:p>
                      <a:pPr marL="0" lvl="0" indent="0">
                        <a:spcBef>
                          <a:spcPts val="0"/>
                        </a:spcBef>
                        <a:spcAft>
                          <a:spcPts val="0"/>
                        </a:spcAft>
                        <a:buNone/>
                      </a:pPr>
                      <a:r>
                        <a:rPr lang="es-MX">
                          <a:latin typeface="Century Gothic"/>
                          <a:ea typeface="Century Gothic"/>
                          <a:cs typeface="Century Gothic"/>
                          <a:sym typeface="Century Gothic"/>
                        </a:rPr>
                        <a:t>Se resolvieron las ecuaciones de movimiento y se hizo una gráfica interactiva en 3D donde se aprecia el movimiento, y su gráfica en 2D.</a:t>
                      </a:r>
                      <a:endParaRPr>
                        <a:latin typeface="Century Gothic"/>
                        <a:ea typeface="Century Gothic"/>
                        <a:cs typeface="Century Gothic"/>
                        <a:sym typeface="Century Gothic"/>
                      </a:endParaRPr>
                    </a:p>
                  </a:txBody>
                  <a:tcPr marL="91425" marR="91425" marT="91425" marB="91425"/>
                </a:tc>
              </a:tr>
              <a:tr h="635950">
                <a:tc>
                  <a:txBody>
                    <a:bodyPr/>
                    <a:lstStyle/>
                    <a:p>
                      <a:pPr marL="0" lvl="0" indent="0">
                        <a:spcBef>
                          <a:spcPts val="0"/>
                        </a:spcBef>
                        <a:spcAft>
                          <a:spcPts val="0"/>
                        </a:spcAft>
                        <a:buNone/>
                      </a:pPr>
                      <a:r>
                        <a:rPr lang="es-MX" b="1"/>
                        <a:t>4. CONCLUSIONES</a:t>
                      </a:r>
                      <a:endParaRPr b="1"/>
                    </a:p>
                  </a:txBody>
                  <a:tcPr marL="91425" marR="91425" marT="91425" marB="91425"/>
                </a:tc>
                <a:tc>
                  <a:txBody>
                    <a:bodyPr/>
                    <a:lstStyle/>
                    <a:p>
                      <a:pPr marL="0" lvl="0" indent="0">
                        <a:spcBef>
                          <a:spcPts val="0"/>
                        </a:spcBef>
                        <a:spcAft>
                          <a:spcPts val="0"/>
                        </a:spcAft>
                        <a:buNone/>
                      </a:pPr>
                      <a:r>
                        <a:rPr lang="es-MX">
                          <a:latin typeface="Century Gothic"/>
                          <a:ea typeface="Century Gothic"/>
                          <a:cs typeface="Century Gothic"/>
                          <a:sym typeface="Century Gothic"/>
                        </a:rPr>
                        <a:t>Se presentan las conclusiones y se desarrolla el cumplimiento de los objetivos. </a:t>
                      </a:r>
                      <a:endParaRPr>
                        <a:latin typeface="Century Gothic"/>
                        <a:ea typeface="Century Gothic"/>
                        <a:cs typeface="Century Gothic"/>
                        <a:sym typeface="Century Gothic"/>
                      </a:endParaRPr>
                    </a:p>
                  </a:txBody>
                  <a:tcPr marL="91425" marR="91425" marT="91425" marB="91425"/>
                </a:tc>
              </a:tr>
            </a:tbl>
          </a:graphicData>
        </a:graphic>
      </p:graphicFrame>
      <p:sp>
        <p:nvSpPr>
          <p:cNvPr id="300" name="Shape 300"/>
          <p:cNvSpPr txBox="1"/>
          <p:nvPr/>
        </p:nvSpPr>
        <p:spPr>
          <a:xfrm>
            <a:off x="571500" y="228600"/>
            <a:ext cx="5929200" cy="78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s-MX" sz="3000" b="1">
                <a:latin typeface="Century Gothic"/>
                <a:ea typeface="Century Gothic"/>
                <a:cs typeface="Century Gothic"/>
                <a:sym typeface="Century Gothic"/>
              </a:rPr>
              <a:t>CONTENIDO</a:t>
            </a:r>
            <a:endParaRPr sz="3000" b="1">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467075" y="371450"/>
            <a:ext cx="3743400" cy="735600"/>
          </a:xfrm>
          <a:prstGeom prst="rect">
            <a:avLst/>
          </a:prstGeom>
          <a:noFill/>
          <a:ln>
            <a:noFill/>
          </a:ln>
        </p:spPr>
        <p:txBody>
          <a:bodyPr spcFirstLastPara="1" wrap="square" lIns="91425" tIns="91425" rIns="91425" bIns="91425" anchor="b" anchorCtr="0">
            <a:noAutofit/>
          </a:bodyPr>
          <a:lstStyle/>
          <a:p>
            <a:pPr marL="457200" marR="0" lvl="0" indent="-482600" algn="l" rtl="0">
              <a:lnSpc>
                <a:spcPct val="100000"/>
              </a:lnSpc>
              <a:spcBef>
                <a:spcPts val="0"/>
              </a:spcBef>
              <a:spcAft>
                <a:spcPts val="0"/>
              </a:spcAft>
              <a:buClr>
                <a:srgbClr val="FFFFFF"/>
              </a:buClr>
              <a:buSzPts val="4000"/>
              <a:buFont typeface="Century Gothic"/>
              <a:buAutoNum type="arabicPeriod"/>
            </a:pPr>
            <a:r>
              <a:rPr lang="es-MX" sz="4000" b="1" i="0" u="sng" strike="noStrike" cap="none">
                <a:solidFill>
                  <a:srgbClr val="FFFFFF"/>
                </a:solidFill>
                <a:latin typeface="Century Gothic"/>
                <a:ea typeface="Century Gothic"/>
                <a:cs typeface="Century Gothic"/>
                <a:sym typeface="Century Gothic"/>
              </a:rPr>
              <a:t>O</a:t>
            </a:r>
            <a:r>
              <a:rPr lang="es-MX" sz="4000" u="sng">
                <a:solidFill>
                  <a:srgbClr val="FFFFFF"/>
                </a:solidFill>
                <a:latin typeface="Century Gothic"/>
                <a:ea typeface="Century Gothic"/>
                <a:cs typeface="Century Gothic"/>
                <a:sym typeface="Century Gothic"/>
              </a:rPr>
              <a:t>BJETIVOS</a:t>
            </a:r>
            <a:endParaRPr sz="4400" b="1" i="0" u="sng" strike="noStrike" cap="none">
              <a:solidFill>
                <a:srgbClr val="FFFFFF"/>
              </a:solidFill>
              <a:latin typeface="Century Gothic"/>
              <a:ea typeface="Century Gothic"/>
              <a:cs typeface="Century Gothic"/>
              <a:sym typeface="Century Gothic"/>
            </a:endParaRPr>
          </a:p>
        </p:txBody>
      </p:sp>
      <p:sp>
        <p:nvSpPr>
          <p:cNvPr id="306" name="Shape 306"/>
          <p:cNvSpPr txBox="1"/>
          <p:nvPr/>
        </p:nvSpPr>
        <p:spPr>
          <a:xfrm rot="-536" flipH="1">
            <a:off x="467075" y="1231715"/>
            <a:ext cx="5773200" cy="73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MX" sz="1800" b="1">
                <a:solidFill>
                  <a:srgbClr val="FFFFFF"/>
                </a:solidFill>
                <a:latin typeface="Century Gothic"/>
                <a:ea typeface="Century Gothic"/>
                <a:cs typeface="Century Gothic"/>
                <a:sym typeface="Century Gothic"/>
              </a:rPr>
              <a:t>General</a:t>
            </a:r>
            <a:endParaRPr sz="1800" b="1"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SzPts val="1100"/>
              <a:buNone/>
            </a:pPr>
            <a:r>
              <a:rPr lang="es-MX" sz="1800">
                <a:solidFill>
                  <a:srgbClr val="FFFFFF"/>
                </a:solidFill>
                <a:latin typeface="Century Gothic"/>
                <a:ea typeface="Century Gothic"/>
                <a:cs typeface="Century Gothic"/>
                <a:sym typeface="Century Gothic"/>
              </a:rPr>
              <a:t>Encontrar una manera de simular y analizar el comportamiento de varios tipos de péndulos a partir de sus ecuaciones diferenciales y las herramientas que nos da Python para tratarlas</a:t>
            </a:r>
            <a:r>
              <a:rPr lang="es-MX" sz="1800" i="0" u="none" strike="noStrike" cap="none">
                <a:solidFill>
                  <a:srgbClr val="FFFFFF"/>
                </a:solidFill>
                <a:latin typeface="Century Gothic"/>
                <a:ea typeface="Century Gothic"/>
                <a:cs typeface="Century Gothic"/>
                <a:sym typeface="Century Gothic"/>
              </a:rPr>
              <a:t>.</a:t>
            </a:r>
            <a:r>
              <a:rPr lang="es-MX" sz="1800" i="0" u="none" strike="noStrike" cap="none">
                <a:solidFill>
                  <a:srgbClr val="000000"/>
                </a:solidFill>
                <a:latin typeface="Century Gothic"/>
                <a:ea typeface="Century Gothic"/>
                <a:cs typeface="Century Gothic"/>
                <a:sym typeface="Century Gothic"/>
              </a:rPr>
              <a:t> </a:t>
            </a:r>
            <a:endParaRPr sz="1800" i="0" u="none" strike="noStrike" cap="none">
              <a:solidFill>
                <a:srgbClr val="000000"/>
              </a:solidFill>
              <a:latin typeface="Century Gothic"/>
              <a:ea typeface="Century Gothic"/>
              <a:cs typeface="Century Gothic"/>
              <a:sym typeface="Century Gothic"/>
            </a:endParaRPr>
          </a:p>
        </p:txBody>
      </p:sp>
      <p:pic>
        <p:nvPicPr>
          <p:cNvPr id="307" name="Shape 307"/>
          <p:cNvPicPr preferRelativeResize="0"/>
          <p:nvPr/>
        </p:nvPicPr>
        <p:blipFill>
          <a:blip r:embed="rId3">
            <a:alphaModFix/>
          </a:blip>
          <a:stretch>
            <a:fillRect/>
          </a:stretch>
        </p:blipFill>
        <p:spPr>
          <a:xfrm>
            <a:off x="5073750" y="2840525"/>
            <a:ext cx="3743549" cy="2105750"/>
          </a:xfrm>
          <a:prstGeom prst="rect">
            <a:avLst/>
          </a:prstGeom>
          <a:noFill/>
          <a:ln>
            <a:noFill/>
          </a:ln>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subTitle" idx="4294967295"/>
          </p:nvPr>
        </p:nvSpPr>
        <p:spPr>
          <a:xfrm>
            <a:off x="614350" y="581454"/>
            <a:ext cx="39147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MX" sz="2200" b="1">
                <a:solidFill>
                  <a:srgbClr val="000000"/>
                </a:solidFill>
                <a:latin typeface="Century Gothic"/>
                <a:ea typeface="Century Gothic"/>
                <a:cs typeface="Century Gothic"/>
                <a:sym typeface="Century Gothic"/>
              </a:rPr>
              <a:t>Específicos </a:t>
            </a:r>
            <a:endParaRPr sz="2200" b="1">
              <a:solidFill>
                <a:srgbClr val="000000"/>
              </a:solidFill>
              <a:latin typeface="Century Gothic"/>
              <a:ea typeface="Century Gothic"/>
              <a:cs typeface="Century Gothic"/>
              <a:sym typeface="Century Gothic"/>
            </a:endParaRPr>
          </a:p>
          <a:p>
            <a:pPr marL="0" lvl="0" indent="0" rtl="0">
              <a:spcBef>
                <a:spcPts val="1600"/>
              </a:spcBef>
              <a:spcAft>
                <a:spcPts val="0"/>
              </a:spcAft>
              <a:buClr>
                <a:schemeClr val="dk1"/>
              </a:buClr>
              <a:buSzPts val="1100"/>
              <a:buFont typeface="Arial"/>
              <a:buNone/>
            </a:pPr>
            <a:r>
              <a:rPr lang="es-MX" sz="1800">
                <a:solidFill>
                  <a:srgbClr val="000000"/>
                </a:solidFill>
                <a:latin typeface="Century Gothic"/>
                <a:ea typeface="Century Gothic"/>
                <a:cs typeface="Century Gothic"/>
                <a:sym typeface="Century Gothic"/>
              </a:rPr>
              <a:t>- Simular y analizar el comportamiento del péndulo esférico, cónico y simple a partir de su ecuación diferencial</a:t>
            </a:r>
            <a:endParaRPr sz="1800">
              <a:solidFill>
                <a:srgbClr val="000000"/>
              </a:solidFill>
              <a:latin typeface="Century Gothic"/>
              <a:ea typeface="Century Gothic"/>
              <a:cs typeface="Century Gothic"/>
              <a:sym typeface="Century Gothic"/>
            </a:endParaRPr>
          </a:p>
          <a:p>
            <a:pPr marL="0" lvl="0" indent="0" rtl="0">
              <a:spcBef>
                <a:spcPts val="1600"/>
              </a:spcBef>
              <a:spcAft>
                <a:spcPts val="0"/>
              </a:spcAft>
              <a:buClr>
                <a:srgbClr val="000000"/>
              </a:buClr>
              <a:buFont typeface="Arial"/>
              <a:buNone/>
            </a:pPr>
            <a:r>
              <a:rPr lang="es-MX">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marL="0" lvl="0" indent="0">
              <a:spcBef>
                <a:spcPts val="1600"/>
              </a:spcBef>
              <a:spcAft>
                <a:spcPts val="1600"/>
              </a:spcAft>
              <a:buNone/>
            </a:pPr>
            <a:r>
              <a:rPr lang="es-MX"/>
              <a:t> </a:t>
            </a:r>
            <a:endParaRPr/>
          </a:p>
        </p:txBody>
      </p:sp>
      <p:pic>
        <p:nvPicPr>
          <p:cNvPr id="313" name="Shape 313"/>
          <p:cNvPicPr preferRelativeResize="0"/>
          <p:nvPr/>
        </p:nvPicPr>
        <p:blipFill>
          <a:blip r:embed="rId3">
            <a:alphaModFix/>
          </a:blip>
          <a:stretch>
            <a:fillRect/>
          </a:stretch>
        </p:blipFill>
        <p:spPr>
          <a:xfrm>
            <a:off x="5543075" y="2453675"/>
            <a:ext cx="3208000" cy="2283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ctrTitle"/>
          </p:nvPr>
        </p:nvSpPr>
        <p:spPr>
          <a:xfrm>
            <a:off x="394575" y="550075"/>
            <a:ext cx="6213300" cy="1025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434343"/>
              </a:buClr>
              <a:buSzPts val="4800"/>
              <a:buFont typeface="Lato Hairline"/>
              <a:buNone/>
            </a:pPr>
            <a:r>
              <a:rPr lang="es-MX" sz="4000" u="sng">
                <a:solidFill>
                  <a:srgbClr val="FFFFFF"/>
                </a:solidFill>
                <a:latin typeface="Century Gothic"/>
                <a:ea typeface="Century Gothic"/>
                <a:cs typeface="Century Gothic"/>
                <a:sym typeface="Century Gothic"/>
              </a:rPr>
              <a:t>2. MODELO</a:t>
            </a:r>
            <a:r>
              <a:rPr lang="es-MX" sz="4000">
                <a:solidFill>
                  <a:srgbClr val="FFFFFF"/>
                </a:solidFill>
                <a:latin typeface="Century Gothic"/>
                <a:ea typeface="Century Gothic"/>
                <a:cs typeface="Century Gothic"/>
                <a:sym typeface="Century Gothic"/>
              </a:rPr>
              <a:t> </a:t>
            </a:r>
            <a:endParaRPr sz="400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434343"/>
              </a:buClr>
              <a:buSzPts val="4800"/>
              <a:buFont typeface="Lato Hairline"/>
              <a:buNone/>
            </a:pPr>
            <a:r>
              <a:rPr lang="es-MX" sz="3200">
                <a:solidFill>
                  <a:srgbClr val="FFFFFF"/>
                </a:solidFill>
                <a:latin typeface="Century Gothic"/>
                <a:ea typeface="Century Gothic"/>
                <a:cs typeface="Century Gothic"/>
                <a:sym typeface="Century Gothic"/>
              </a:rPr>
              <a:t>(</a:t>
            </a:r>
            <a:r>
              <a:rPr lang="es-MX" sz="3200">
                <a:latin typeface="Century Gothic"/>
                <a:ea typeface="Century Gothic"/>
                <a:cs typeface="Century Gothic"/>
                <a:sym typeface="Century Gothic"/>
              </a:rPr>
              <a:t>Ecuaciones Diferenciales)</a:t>
            </a:r>
            <a:endParaRPr sz="3200" b="0" i="0" u="none" strike="noStrike" cap="none">
              <a:solidFill>
                <a:srgbClr val="FFFFFF"/>
              </a:solidFill>
              <a:latin typeface="Lato Hairline"/>
              <a:ea typeface="Lato Hairline"/>
              <a:cs typeface="Lato Hairline"/>
              <a:sym typeface="Lato Hairline"/>
            </a:endParaRPr>
          </a:p>
        </p:txBody>
      </p:sp>
      <p:sp>
        <p:nvSpPr>
          <p:cNvPr id="319" name="Shape 319"/>
          <p:cNvSpPr txBox="1"/>
          <p:nvPr/>
        </p:nvSpPr>
        <p:spPr>
          <a:xfrm>
            <a:off x="542650" y="1414900"/>
            <a:ext cx="3848400" cy="1541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FFFFFF"/>
              </a:solidFill>
              <a:latin typeface="Century Gothic"/>
              <a:ea typeface="Century Gothic"/>
              <a:cs typeface="Century Gothic"/>
              <a:sym typeface="Century Gothic"/>
            </a:endParaRPr>
          </a:p>
          <a:p>
            <a:pPr marL="0" lvl="0" indent="0" rtl="0">
              <a:spcBef>
                <a:spcPts val="0"/>
              </a:spcBef>
              <a:spcAft>
                <a:spcPts val="0"/>
              </a:spcAft>
              <a:buClr>
                <a:schemeClr val="dk1"/>
              </a:buClr>
              <a:buSzPts val="1100"/>
              <a:buFont typeface="Arial"/>
              <a:buNone/>
            </a:pPr>
            <a:r>
              <a:rPr lang="es-MX" sz="1800">
                <a:latin typeface="Century Gothic"/>
                <a:ea typeface="Century Gothic"/>
                <a:cs typeface="Century Gothic"/>
                <a:sym typeface="Century Gothic"/>
              </a:rPr>
              <a:t>La ecuación de Euler-Lagrange: 		</a:t>
            </a:r>
            <a:br>
              <a:rPr lang="es-MX" sz="1800">
                <a:latin typeface="Century Gothic"/>
                <a:ea typeface="Century Gothic"/>
                <a:cs typeface="Century Gothic"/>
                <a:sym typeface="Century Gothic"/>
              </a:rPr>
            </a:br>
            <a:r>
              <a:rPr lang="es-MX" sz="1800">
                <a:latin typeface="Century Gothic"/>
                <a:ea typeface="Century Gothic"/>
                <a:cs typeface="Century Gothic"/>
                <a:sym typeface="Century Gothic"/>
              </a:rPr>
              <a:t/>
            </a:r>
            <a:br>
              <a:rPr lang="es-MX" sz="1800">
                <a:latin typeface="Century Gothic"/>
                <a:ea typeface="Century Gothic"/>
                <a:cs typeface="Century Gothic"/>
                <a:sym typeface="Century Gothic"/>
              </a:rPr>
            </a:br>
            <a:r>
              <a:rPr lang="es-MX" sz="1800">
                <a:latin typeface="Century Gothic"/>
                <a:ea typeface="Century Gothic"/>
                <a:cs typeface="Century Gothic"/>
                <a:sym typeface="Century Gothic"/>
              </a:rPr>
              <a:t/>
            </a:r>
            <a:br>
              <a:rPr lang="es-MX" sz="1800">
                <a:latin typeface="Century Gothic"/>
                <a:ea typeface="Century Gothic"/>
                <a:cs typeface="Century Gothic"/>
                <a:sym typeface="Century Gothic"/>
              </a:rPr>
            </a:br>
            <a:endParaRPr sz="1800">
              <a:latin typeface="Century Gothic"/>
              <a:ea typeface="Century Gothic"/>
              <a:cs typeface="Century Gothic"/>
              <a:sym typeface="Century Gothic"/>
            </a:endParaRPr>
          </a:p>
          <a:p>
            <a:pPr marL="0" marR="0" lvl="0" indent="0" algn="l" rtl="0">
              <a:lnSpc>
                <a:spcPct val="100000"/>
              </a:lnSpc>
              <a:spcBef>
                <a:spcPts val="0"/>
              </a:spcBef>
              <a:spcAft>
                <a:spcPts val="0"/>
              </a:spcAft>
              <a:buNone/>
            </a:pPr>
            <a:endParaRPr sz="1800">
              <a:latin typeface="Century Gothic"/>
              <a:ea typeface="Century Gothic"/>
              <a:cs typeface="Century Gothic"/>
              <a:sym typeface="Century Gothic"/>
            </a:endParaRPr>
          </a:p>
        </p:txBody>
      </p:sp>
      <p:pic>
        <p:nvPicPr>
          <p:cNvPr id="320" name="Shape 320"/>
          <p:cNvPicPr preferRelativeResize="0"/>
          <p:nvPr/>
        </p:nvPicPr>
        <p:blipFill>
          <a:blip r:embed="rId3">
            <a:alphaModFix/>
          </a:blip>
          <a:stretch>
            <a:fillRect/>
          </a:stretch>
        </p:blipFill>
        <p:spPr>
          <a:xfrm>
            <a:off x="6185425" y="1881225"/>
            <a:ext cx="2896775" cy="2855750"/>
          </a:xfrm>
          <a:prstGeom prst="rect">
            <a:avLst/>
          </a:prstGeom>
          <a:noFill/>
          <a:ln>
            <a:noFill/>
          </a:ln>
        </p:spPr>
      </p:pic>
      <p:pic>
        <p:nvPicPr>
          <p:cNvPr id="321" name="Shape 321"/>
          <p:cNvPicPr preferRelativeResize="0"/>
          <p:nvPr/>
        </p:nvPicPr>
        <p:blipFill rotWithShape="1">
          <a:blip r:embed="rId4">
            <a:alphaModFix/>
          </a:blip>
          <a:srcRect l="43159" t="45519" r="33772" b="36927"/>
          <a:stretch/>
        </p:blipFill>
        <p:spPr>
          <a:xfrm>
            <a:off x="1391500" y="2004825"/>
            <a:ext cx="1927549" cy="824625"/>
          </a:xfrm>
          <a:prstGeom prst="rect">
            <a:avLst/>
          </a:prstGeom>
          <a:noFill/>
          <a:ln>
            <a:noFill/>
          </a:ln>
        </p:spPr>
      </p:pic>
      <p:pic>
        <p:nvPicPr>
          <p:cNvPr id="322" name="Shape 322"/>
          <p:cNvPicPr preferRelativeResize="0"/>
          <p:nvPr/>
        </p:nvPicPr>
        <p:blipFill rotWithShape="1">
          <a:blip r:embed="rId5">
            <a:alphaModFix/>
          </a:blip>
          <a:srcRect l="11454" t="25842" r="30984" b="37474"/>
          <a:stretch/>
        </p:blipFill>
        <p:spPr>
          <a:xfrm>
            <a:off x="535975" y="2956000"/>
            <a:ext cx="3710811" cy="13295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Shape 327"/>
          <p:cNvPicPr preferRelativeResize="0"/>
          <p:nvPr/>
        </p:nvPicPr>
        <p:blipFill rotWithShape="1">
          <a:blip r:embed="rId3">
            <a:alphaModFix/>
          </a:blip>
          <a:srcRect l="8886" t="22419" r="3386" b="16622"/>
          <a:stretch/>
        </p:blipFill>
        <p:spPr>
          <a:xfrm>
            <a:off x="181475" y="282150"/>
            <a:ext cx="6217851" cy="2428900"/>
          </a:xfrm>
          <a:prstGeom prst="rect">
            <a:avLst/>
          </a:prstGeom>
          <a:noFill/>
          <a:ln>
            <a:noFill/>
          </a:ln>
        </p:spPr>
      </p:pic>
      <p:pic>
        <p:nvPicPr>
          <p:cNvPr id="328" name="Shape 328"/>
          <p:cNvPicPr preferRelativeResize="0"/>
          <p:nvPr/>
        </p:nvPicPr>
        <p:blipFill rotWithShape="1">
          <a:blip r:embed="rId4">
            <a:alphaModFix/>
          </a:blip>
          <a:srcRect l="8617" t="27899" r="38742" b="22851"/>
          <a:stretch/>
        </p:blipFill>
        <p:spPr>
          <a:xfrm>
            <a:off x="181475" y="2824374"/>
            <a:ext cx="4028351" cy="2119100"/>
          </a:xfrm>
          <a:prstGeom prst="rect">
            <a:avLst/>
          </a:prstGeom>
          <a:noFill/>
          <a:ln>
            <a:noFill/>
          </a:ln>
        </p:spPr>
      </p:pic>
      <p:pic>
        <p:nvPicPr>
          <p:cNvPr id="329" name="Shape 329"/>
          <p:cNvPicPr preferRelativeResize="0"/>
          <p:nvPr/>
        </p:nvPicPr>
        <p:blipFill rotWithShape="1">
          <a:blip r:embed="rId5">
            <a:alphaModFix/>
          </a:blip>
          <a:srcRect l="9649" t="46022" r="60733" b="26132"/>
          <a:stretch/>
        </p:blipFill>
        <p:spPr>
          <a:xfrm>
            <a:off x="5343225" y="2902750"/>
            <a:ext cx="3334949" cy="1762750"/>
          </a:xfrm>
          <a:prstGeom prst="rect">
            <a:avLst/>
          </a:prstGeom>
          <a:noFill/>
          <a:ln>
            <a:noFill/>
          </a:ln>
          <a:effectLst>
            <a:outerShdw blurRad="57150" dist="447675" dir="9420000" algn="bl" rotWithShape="0">
              <a:srgbClr val="000000">
                <a:alpha val="31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subTitle" idx="1"/>
          </p:nvPr>
        </p:nvSpPr>
        <p:spPr>
          <a:xfrm>
            <a:off x="788275" y="186388"/>
            <a:ext cx="4255500" cy="373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MX" b="1"/>
              <a:t>Definimos un vector x:</a:t>
            </a:r>
            <a:endParaRPr b="1"/>
          </a:p>
        </p:txBody>
      </p:sp>
      <p:pic>
        <p:nvPicPr>
          <p:cNvPr id="335" name="Shape 335"/>
          <p:cNvPicPr preferRelativeResize="0"/>
          <p:nvPr/>
        </p:nvPicPr>
        <p:blipFill rotWithShape="1">
          <a:blip r:embed="rId3">
            <a:alphaModFix/>
          </a:blip>
          <a:srcRect l="5594" t="38025" r="16268" b="17599"/>
          <a:stretch/>
        </p:blipFill>
        <p:spPr>
          <a:xfrm>
            <a:off x="399975" y="698075"/>
            <a:ext cx="6751800" cy="2155851"/>
          </a:xfrm>
          <a:prstGeom prst="rect">
            <a:avLst/>
          </a:prstGeom>
          <a:noFill/>
          <a:ln>
            <a:noFill/>
          </a:ln>
        </p:spPr>
      </p:pic>
      <p:pic>
        <p:nvPicPr>
          <p:cNvPr id="336" name="Shape 336"/>
          <p:cNvPicPr preferRelativeResize="0"/>
          <p:nvPr/>
        </p:nvPicPr>
        <p:blipFill rotWithShape="1">
          <a:blip r:embed="rId4">
            <a:alphaModFix/>
          </a:blip>
          <a:srcRect l="9649" t="46022" r="60733" b="26132"/>
          <a:stretch/>
        </p:blipFill>
        <p:spPr>
          <a:xfrm>
            <a:off x="5043775" y="3016200"/>
            <a:ext cx="3612448" cy="1909425"/>
          </a:xfrm>
          <a:prstGeom prst="rect">
            <a:avLst/>
          </a:prstGeom>
          <a:noFill/>
          <a:ln>
            <a:noFill/>
          </a:ln>
          <a:effectLst>
            <a:outerShdw blurRad="57150" dist="447675" dir="9420000" algn="bl" rotWithShape="0">
              <a:srgbClr val="000000">
                <a:alpha val="31000"/>
              </a:srgbClr>
            </a:outerShdw>
          </a:effectLst>
        </p:spPr>
      </p:pic>
      <p:pic>
        <p:nvPicPr>
          <p:cNvPr id="337" name="Shape 337"/>
          <p:cNvPicPr preferRelativeResize="0"/>
          <p:nvPr/>
        </p:nvPicPr>
        <p:blipFill rotWithShape="1">
          <a:blip r:embed="rId5">
            <a:alphaModFix/>
          </a:blip>
          <a:srcRect l="15893" t="43036" r="69451" b="50948"/>
          <a:stretch/>
        </p:blipFill>
        <p:spPr>
          <a:xfrm>
            <a:off x="399975" y="3399125"/>
            <a:ext cx="2092449" cy="4828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p:nvPr/>
        </p:nvSpPr>
        <p:spPr>
          <a:xfrm>
            <a:off x="142849" y="311400"/>
            <a:ext cx="5199600" cy="58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MX" sz="4000" b="1" u="sng">
                <a:latin typeface="Century Gothic"/>
                <a:ea typeface="Century Gothic"/>
                <a:cs typeface="Century Gothic"/>
                <a:sym typeface="Century Gothic"/>
              </a:rPr>
              <a:t>3. </a:t>
            </a:r>
            <a:r>
              <a:rPr lang="es-MX" sz="4000" b="1" i="0" u="sng" strike="noStrike" cap="none">
                <a:latin typeface="Century Gothic"/>
                <a:ea typeface="Century Gothic"/>
                <a:cs typeface="Century Gothic"/>
                <a:sym typeface="Century Gothic"/>
              </a:rPr>
              <a:t>S</a:t>
            </a:r>
            <a:r>
              <a:rPr lang="es-MX" sz="4000" b="1" u="sng">
                <a:latin typeface="Century Gothic"/>
                <a:ea typeface="Century Gothic"/>
                <a:cs typeface="Century Gothic"/>
                <a:sym typeface="Century Gothic"/>
              </a:rPr>
              <a:t>IMULACIÓN Y RESULTADOS</a:t>
            </a:r>
            <a:endParaRPr sz="4000" b="1" i="0" u="sng" strike="noStrike" cap="none">
              <a:latin typeface="Century Gothic"/>
              <a:ea typeface="Century Gothic"/>
              <a:cs typeface="Century Gothic"/>
              <a:sym typeface="Century Gothic"/>
            </a:endParaRPr>
          </a:p>
        </p:txBody>
      </p:sp>
      <p:pic>
        <p:nvPicPr>
          <p:cNvPr id="343" name="Shape 343"/>
          <p:cNvPicPr preferRelativeResize="0"/>
          <p:nvPr/>
        </p:nvPicPr>
        <p:blipFill>
          <a:blip r:embed="rId3">
            <a:alphaModFix/>
          </a:blip>
          <a:stretch>
            <a:fillRect/>
          </a:stretch>
        </p:blipFill>
        <p:spPr>
          <a:xfrm>
            <a:off x="3522100" y="1682425"/>
            <a:ext cx="5077500" cy="3163450"/>
          </a:xfrm>
          <a:prstGeom prst="rect">
            <a:avLst/>
          </a:prstGeom>
          <a:noFill/>
          <a:ln>
            <a:noFill/>
          </a:ln>
        </p:spPr>
      </p:pic>
      <p:sp>
        <p:nvSpPr>
          <p:cNvPr id="344" name="Shape 344"/>
          <p:cNvSpPr txBox="1"/>
          <p:nvPr/>
        </p:nvSpPr>
        <p:spPr>
          <a:xfrm>
            <a:off x="538000" y="1753875"/>
            <a:ext cx="2984100" cy="926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s-MX" sz="1800" b="1">
                <a:latin typeface="Century Gothic"/>
                <a:ea typeface="Century Gothic"/>
                <a:cs typeface="Century Gothic"/>
                <a:sym typeface="Century Gothic"/>
              </a:rPr>
              <a:t>CASO 1:</a:t>
            </a:r>
            <a:endParaRPr sz="1800" b="1">
              <a:latin typeface="Century Gothic"/>
              <a:ea typeface="Century Gothic"/>
              <a:cs typeface="Century Gothic"/>
              <a:sym typeface="Century Gothic"/>
            </a:endParaRPr>
          </a:p>
          <a:p>
            <a:pPr marL="0" lvl="0" indent="0">
              <a:spcBef>
                <a:spcPts val="0"/>
              </a:spcBef>
              <a:spcAft>
                <a:spcPts val="0"/>
              </a:spcAft>
              <a:buNone/>
            </a:pPr>
            <a:r>
              <a:rPr lang="es-MX" sz="1800" b="1">
                <a:latin typeface="Century Gothic"/>
                <a:ea typeface="Century Gothic"/>
                <a:cs typeface="Century Gothic"/>
                <a:sym typeface="Century Gothic"/>
              </a:rPr>
              <a:t>PÉNDULO ESFÉRICO</a:t>
            </a:r>
            <a:endParaRPr sz="1800" b="1">
              <a:latin typeface="Century Gothic"/>
              <a:ea typeface="Century Gothic"/>
              <a:cs typeface="Century Gothic"/>
              <a:sym typeface="Century Gothic"/>
            </a:endParaRPr>
          </a:p>
        </p:txBody>
      </p:sp>
      <p:sp>
        <p:nvSpPr>
          <p:cNvPr id="345" name="Shape 345"/>
          <p:cNvSpPr txBox="1"/>
          <p:nvPr/>
        </p:nvSpPr>
        <p:spPr>
          <a:xfrm>
            <a:off x="612875" y="2680575"/>
            <a:ext cx="2391300" cy="628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s-MX" sz="1600" i="1"/>
              <a:t>Condiciones iniciales:</a:t>
            </a:r>
            <a:r>
              <a:rPr lang="es-MX" sz="1600"/>
              <a:t> </a:t>
            </a:r>
            <a:endParaRPr sz="1600"/>
          </a:p>
          <a:p>
            <a:pPr marL="0" lvl="0" indent="0">
              <a:spcBef>
                <a:spcPts val="0"/>
              </a:spcBef>
              <a:spcAft>
                <a:spcPts val="0"/>
              </a:spcAft>
              <a:buNone/>
            </a:pPr>
            <a:r>
              <a:rPr lang="es-MX" sz="1600"/>
              <a:t>x0 = [π/4,π,0,π/12]</a:t>
            </a:r>
            <a:endParaRPr sz="1600"/>
          </a:p>
        </p:txBody>
      </p:sp>
      <p:sp>
        <p:nvSpPr>
          <p:cNvPr id="346" name="Shape 346"/>
          <p:cNvSpPr txBox="1"/>
          <p:nvPr/>
        </p:nvSpPr>
        <p:spPr>
          <a:xfrm>
            <a:off x="142850" y="4615400"/>
            <a:ext cx="4607400" cy="340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s-MX" sz="1200"/>
              <a:t>- Para introducir los valores iniciales de “x”, los ángulos deben de estar en radianes y las velocidades angulares en rad/seg</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ctrTitle"/>
          </p:nvPr>
        </p:nvSpPr>
        <p:spPr>
          <a:xfrm>
            <a:off x="436600" y="404600"/>
            <a:ext cx="2856000" cy="12315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s-MX" sz="2400"/>
              <a:t>CASO 2:</a:t>
            </a:r>
            <a:endParaRPr sz="2400"/>
          </a:p>
          <a:p>
            <a:pPr marL="0" lvl="0" indent="0">
              <a:spcBef>
                <a:spcPts val="0"/>
              </a:spcBef>
              <a:spcAft>
                <a:spcPts val="0"/>
              </a:spcAft>
              <a:buNone/>
            </a:pPr>
            <a:r>
              <a:rPr lang="es-MX" sz="2400"/>
              <a:t>PÉNDULO CÓNICO</a:t>
            </a:r>
            <a:endParaRPr sz="2400"/>
          </a:p>
        </p:txBody>
      </p:sp>
      <p:pic>
        <p:nvPicPr>
          <p:cNvPr id="352" name="Shape 352"/>
          <p:cNvPicPr preferRelativeResize="0"/>
          <p:nvPr/>
        </p:nvPicPr>
        <p:blipFill>
          <a:blip r:embed="rId3">
            <a:alphaModFix/>
          </a:blip>
          <a:stretch>
            <a:fillRect/>
          </a:stretch>
        </p:blipFill>
        <p:spPr>
          <a:xfrm>
            <a:off x="3691924" y="1296775"/>
            <a:ext cx="4935825" cy="3432375"/>
          </a:xfrm>
          <a:prstGeom prst="rect">
            <a:avLst/>
          </a:prstGeom>
          <a:noFill/>
          <a:ln>
            <a:noFill/>
          </a:ln>
        </p:spPr>
      </p:pic>
      <p:sp>
        <p:nvSpPr>
          <p:cNvPr id="353" name="Shape 353"/>
          <p:cNvSpPr txBox="1"/>
          <p:nvPr/>
        </p:nvSpPr>
        <p:spPr>
          <a:xfrm>
            <a:off x="668950" y="1636100"/>
            <a:ext cx="2391300" cy="628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MX" sz="1600" i="1">
                <a:solidFill>
                  <a:srgbClr val="FFFFFF"/>
                </a:solidFill>
              </a:rPr>
              <a:t>Condiciones iniciales: </a:t>
            </a:r>
            <a:endParaRPr sz="1600" i="1">
              <a:solidFill>
                <a:srgbClr val="FFFFFF"/>
              </a:solidFill>
            </a:endParaRPr>
          </a:p>
          <a:p>
            <a:pPr marL="0" lvl="0" indent="0" rtl="0">
              <a:spcBef>
                <a:spcPts val="0"/>
              </a:spcBef>
              <a:spcAft>
                <a:spcPts val="0"/>
              </a:spcAft>
              <a:buNone/>
            </a:pPr>
            <a:r>
              <a:rPr lang="es-MX" sz="1600">
                <a:solidFill>
                  <a:srgbClr val="FFFFFF"/>
                </a:solidFill>
              </a:rPr>
              <a:t>x0 = [π/4, π/12,0, 2π]</a:t>
            </a:r>
            <a:endParaRPr sz="1600">
              <a:solidFill>
                <a:srgbClr val="FFFFFF"/>
              </a:solidFill>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533</Words>
  <Application>Microsoft Office PowerPoint</Application>
  <PresentationFormat>Presentación en pantalla (16:9)</PresentationFormat>
  <Paragraphs>61</Paragraphs>
  <Slides>14</Slides>
  <Notes>14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14</vt:i4>
      </vt:variant>
    </vt:vector>
  </HeadingPairs>
  <TitlesOfParts>
    <vt:vector size="22" baseType="lpstr">
      <vt:lpstr>Century Gothic</vt:lpstr>
      <vt:lpstr>Maven Pro</vt:lpstr>
      <vt:lpstr>Lato Light</vt:lpstr>
      <vt:lpstr>Arial</vt:lpstr>
      <vt:lpstr>Lato</vt:lpstr>
      <vt:lpstr>Nunito</vt:lpstr>
      <vt:lpstr>Lato Hairline</vt:lpstr>
      <vt:lpstr>Momentum</vt:lpstr>
      <vt:lpstr>Simulación de Péndulos Ecuaciones Diferenciales</vt:lpstr>
      <vt:lpstr>Presentación de PowerPoint</vt:lpstr>
      <vt:lpstr>OBJETIVOS</vt:lpstr>
      <vt:lpstr>Presentación de PowerPoint</vt:lpstr>
      <vt:lpstr>2. MODELO  (Ecuaciones Diferenciales)</vt:lpstr>
      <vt:lpstr>Presentación de PowerPoint</vt:lpstr>
      <vt:lpstr>Presentación de PowerPoint</vt:lpstr>
      <vt:lpstr>Presentación de PowerPoint</vt:lpstr>
      <vt:lpstr>CASO 2: PÉNDULO CÓNICO</vt:lpstr>
      <vt:lpstr>CASO 3:  PÉNDULO SIMPLE</vt:lpstr>
      <vt:lpstr>4. CONCLUSIONES</vt:lpstr>
      <vt:lpstr>Presentación de PowerPoint</vt:lpstr>
      <vt:lpstr>Presentación de PowerPoint</vt:lpstr>
      <vt:lpstr>Bibliografía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Simulación de Péndulos Ecuaciones Diferenciales</dc:title>
  <cp:lastModifiedBy>Nestor</cp:lastModifiedBy>
  <cp:revision>1</cp:revision>
  <dcterms:modified xsi:type="dcterms:W3CDTF">2018-06-27T16:19:24Z</dcterms:modified>
</cp:coreProperties>
</file>